
<file path=[Content_Types].xml><?xml version="1.0" encoding="utf-8"?>
<Types xmlns="http://schemas.openxmlformats.org/package/2006/content-types">
  <Default ContentType="application/x-fontdata" Extension="fntdata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3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91" r:id="rId3"/>
    <p:sldMasterId id="2147483692" r:id="rId4"/>
    <p:sldMasterId id="214748369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Proxima Nova"/>
      <p:regular r:id="rId21"/>
      <p:bold r:id="rId22"/>
      <p:italic r:id="rId23"/>
      <p:boldItalic r:id="rId24"/>
    </p:embeddedFont>
    <p:embeddedFont>
      <p:font typeface="Proxima Nova Semibold"/>
      <p:regular r:id="rId25"/>
      <p:bold r:id="rId26"/>
      <p:boldItalic r:id="rId27"/>
    </p:embeddedFont>
    <p:embeddedFont>
      <p:font typeface="Bree Serif"/>
      <p:regular r:id="rId28"/>
    </p:embeddedFont>
    <p:embeddedFont>
      <p:font typeface="Open Sans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ProximaNova-bold.fntdata"/><Relationship Id="rId21" Type="http://schemas.openxmlformats.org/officeDocument/2006/relationships/font" Target="fonts/ProximaNova-regular.fntdata"/><Relationship Id="rId24" Type="http://schemas.openxmlformats.org/officeDocument/2006/relationships/font" Target="fonts/ProximaNova-boldItalic.fntdata"/><Relationship Id="rId23" Type="http://schemas.openxmlformats.org/officeDocument/2006/relationships/font" Target="fonts/ProximaNova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font" Target="fonts/ProximaNovaSemibold-bold.fntdata"/><Relationship Id="rId25" Type="http://schemas.openxmlformats.org/officeDocument/2006/relationships/font" Target="fonts/ProximaNovaSemibold-regular.fntdata"/><Relationship Id="rId28" Type="http://schemas.openxmlformats.org/officeDocument/2006/relationships/font" Target="fonts/BreeSerif-regular.fntdata"/><Relationship Id="rId27" Type="http://schemas.openxmlformats.org/officeDocument/2006/relationships/font" Target="fonts/ProximaNovaSemibold-boldItalic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29" Type="http://schemas.openxmlformats.org/officeDocument/2006/relationships/font" Target="fonts/OpenSans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penSans-italic.fntdata"/><Relationship Id="rId30" Type="http://schemas.openxmlformats.org/officeDocument/2006/relationships/font" Target="fonts/OpenSans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OpenSans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ublic.cyber.mil/stigs/cci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rive.google.com/drive/folders/1RNfy_IgcCd1ZSTB9h5do6A4HI0CktJa-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4c34ae5efa_0_8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4c34ae5efa_0_8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75fc94ff9f_0_3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75fc94ff9f_0_3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E.g. Lt. Brian Altizer’s </a:t>
            </a:r>
            <a:r>
              <a:rPr i="1" lang="en"/>
              <a:t>Kessel Run Risk Management Playbook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https://drive.google.com/open?id=0B8LcIK01NmcRX00xOHNmTnlxTlF6anBBVjljRENhWjJFZ3R3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4c34ae5efa_0_2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4c34ae5efa_0_2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9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75fc94ff9f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75fc94ff9f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6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4c34ae5efa_0_2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8" name="Google Shape;588;g4c34ae5efa_0_2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3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g4c34ae5efa_0_1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5" name="Google Shape;595;g4c34ae5efa_0_1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75fc94ff9f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2" name="Google Shape;442;g75fc94ff9f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Char char="-"/>
            </a:pPr>
            <a:r>
              <a:rPr lang="en" sz="1100">
                <a:solidFill>
                  <a:schemeClr val="dk1"/>
                </a:solidFill>
              </a:rPr>
              <a:t>Reuse with other agencies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t/>
            </a:r>
            <a:endParaRPr sz="11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75fc94ff9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75fc94ff9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Reuse with other agencies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App Security automation (CI/CD): Nav at lunch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SMC Process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Demo a platform security example: e.g. outdated buildpack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What’s the role of the PA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75fc94ff9f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75fc94ff9f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3" name="Shape 4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Google Shape;474;g4c34ae5ef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" name="Google Shape;475;g4c34ae5ef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DoD used to use DoD Information Assurance Certification and Accreditation Process (DIACAP).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CCI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https://public.cyber.mil/stigs/cci/</a:t>
            </a:r>
            <a:endParaRPr sz="12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g75fc94ff9f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2" name="Google Shape;482;g75fc94ff9f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4c34ae5efa_0_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4c34ae5efa_0_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c34ae5efa_0_128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2" name="Google Shape;502;g4c34ae5efa_0_12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1200">
                <a:solidFill>
                  <a:schemeClr val="dk1"/>
                </a:solidFill>
              </a:rPr>
              <a:t>Multiple, concurrent work streams done by different groups.  You (e.g., PA) will need to collaborate with each group to lead each work stream.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75fc94ff9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75fc94ff9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https://drive.google.com/drive/folders/1RNfy_IgcCd1ZSTB9h5do6A4HI0CktJa-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 – Title">
  <p:cSld name="Divider">
    <p:bg>
      <p:bgPr>
        <a:solidFill>
          <a:schemeClr val="lt2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0276.jpg" id="52" name="Google Shape;52;p14"/>
          <p:cNvPicPr preferRelativeResize="0"/>
          <p:nvPr/>
        </p:nvPicPr>
        <p:blipFill rotWithShape="1">
          <a:blip r:embed="rId2">
            <a:alphaModFix/>
          </a:blip>
          <a:srcRect b="8284" l="-1871" r="9671" t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4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4" name="Google Shape;54;p14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" name="Google Shape;55;p14"/>
          <p:cNvSpPr txBox="1"/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4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6" name="Google Shape;56;p14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 Version 1.0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57" name="Google Shape;57;p14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58" name="Google Shape;58;p14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4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4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4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14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4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14"/>
          <p:cNvSpPr txBox="1"/>
          <p:nvPr>
            <p:ph idx="1" type="subTitle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– Divider">
  <p:cSld name="Divider_1">
    <p:bg>
      <p:bgPr>
        <a:solidFill>
          <a:schemeClr val="lt2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  <a:defRPr b="1" i="0" sz="4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grpSp>
        <p:nvGrpSpPr>
          <p:cNvPr id="69" name="Google Shape;69;p15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70" name="Google Shape;70;p15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8" name="Google Shape;78;p15"/>
          <p:cNvCxnSpPr/>
          <p:nvPr/>
        </p:nvCxnSpPr>
        <p:spPr>
          <a:xfrm rot="10800000">
            <a:off x="4309650" y="2255484"/>
            <a:ext cx="5247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1740900" y="1801250"/>
            <a:ext cx="56622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– Intro">
  <p:cSld name="Intro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6"/>
          <p:cNvSpPr txBox="1"/>
          <p:nvPr>
            <p:ph type="title"/>
          </p:nvPr>
        </p:nvSpPr>
        <p:spPr>
          <a:xfrm>
            <a:off x="193341" y="449003"/>
            <a:ext cx="2751300" cy="1574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5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/>
        </p:txBody>
      </p:sp>
      <p:cxnSp>
        <p:nvCxnSpPr>
          <p:cNvPr id="83" name="Google Shape;83;p16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4" name="Google Shape;84;p1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85" name="Google Shape;85;p16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16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6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6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16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3" name="Google Shape;93;p16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" name="Google Shape;94;p16"/>
          <p:cNvSpPr txBox="1"/>
          <p:nvPr>
            <p:ph idx="1" type="subTitle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 – 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– Standard">
  <p:cSld name="Title Slid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98" name="Google Shape;98;p1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99" name="Google Shape;99;p18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8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8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8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8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8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8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8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18"/>
          <p:cNvSpPr txBox="1"/>
          <p:nvPr>
            <p:ph idx="1" type="body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7 – Diagram Box">
  <p:cSld name="Title Slide_4">
    <p:bg>
      <p:bgPr>
        <a:solidFill>
          <a:srgbClr val="F3F3F3"/>
        </a:soli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10" name="Google Shape;110;p19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11" name="Google Shape;111;p19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9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9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9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9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9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9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9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9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0" name="Google Shape;120;p19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1" name="Google Shape;121;p19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2" name="Google Shape;122;p19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19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 – Design Grid">
  <p:cSld name="Title Slide_3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0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27" name="Google Shape;127;p20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28" name="Google Shape;128;p20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20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20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20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0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20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20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20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 – Night Mode">
  <p:cSld name="Title Slide_2">
    <p:bg>
      <p:bgPr>
        <a:solidFill>
          <a:schemeClr val="dk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38" name="Google Shape;138;p21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39" name="Google Shape;139;p21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– Sidebar">
  <p:cSld name="CUSTOM_5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8" name="Google Shape;148;p22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9" name="Google Shape;149;p22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150" name="Google Shape;150;p22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51" name="Google Shape;151;p22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22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22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2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22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22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22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22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59" name="Google Shape;159;p22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22"/>
          <p:cNvSpPr txBox="1"/>
          <p:nvPr>
            <p:ph idx="1" type="body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61" name="Google Shape;161;p22"/>
          <p:cNvSpPr txBox="1"/>
          <p:nvPr>
            <p:ph idx="2" type="body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 – Split">
  <p:cSld name="CUSTOM_8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3" name="Google Shape;163;p23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64" name="Google Shape;164;p23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65" name="Google Shape;165;p23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3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3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3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3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3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23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3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" name="Google Shape;173;p23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74" name="Google Shape;174;p23"/>
          <p:cNvCxnSpPr/>
          <p:nvPr/>
        </p:nvCxnSpPr>
        <p:spPr>
          <a:xfrm rot="10800000">
            <a:off x="4572000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5" name="Google Shape;175;p23"/>
          <p:cNvSpPr txBox="1"/>
          <p:nvPr>
            <p:ph idx="1" type="body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76" name="Google Shape;176;p23"/>
          <p:cNvSpPr txBox="1"/>
          <p:nvPr>
            <p:ph idx="2" type="body"/>
          </p:nvPr>
        </p:nvSpPr>
        <p:spPr>
          <a:xfrm>
            <a:off x="4750000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 – Split w/ Image">
  <p:cSld name="CUSTOM_8_2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79" name="Google Shape;179;p24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80" name="Google Shape;180;p2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81" name="Google Shape;181;p24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24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4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4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4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4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4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4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" name="Google Shape;189;p24"/>
          <p:cNvSpPr txBox="1"/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90" name="Google Shape;190;p24"/>
          <p:cNvSpPr txBox="1"/>
          <p:nvPr>
            <p:ph idx="1" type="body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3020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3020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3020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3020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3020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3020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3020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 – Columns">
  <p:cSld name="CUSTOM_8_1"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25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193" name="Google Shape;193;p25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5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5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5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5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5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5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5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1" name="Google Shape;201;p25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202" name="Google Shape;202;p25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3" name="Google Shape;203;p25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04" name="Google Shape;204;p25"/>
          <p:cNvCxnSpPr/>
          <p:nvPr/>
        </p:nvCxnSpPr>
        <p:spPr>
          <a:xfrm rot="10800000">
            <a:off x="3067875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05" name="Google Shape;205;p25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6" name="Google Shape;206;p25"/>
          <p:cNvSpPr txBox="1"/>
          <p:nvPr/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7" name="Google Shape;207;p25"/>
          <p:cNvSpPr txBox="1"/>
          <p:nvPr>
            <p:ph idx="1" type="body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08" name="Google Shape;208;p25"/>
          <p:cNvSpPr txBox="1"/>
          <p:nvPr>
            <p:ph idx="2" type="body"/>
          </p:nvPr>
        </p:nvSpPr>
        <p:spPr>
          <a:xfrm>
            <a:off x="3207300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09" name="Google Shape;209;p25"/>
          <p:cNvSpPr txBox="1"/>
          <p:nvPr>
            <p:ph idx="3" type="body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age">
  <p:cSld name="Main Page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idx="12" type="sldNum"/>
          </p:nvPr>
        </p:nvSpPr>
        <p:spPr>
          <a:xfrm>
            <a:off x="48247" y="4861462"/>
            <a:ext cx="3732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Font typeface="Arial"/>
              <a:buNone/>
              <a:defRPr i="0" sz="9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Font typeface="Arial"/>
              <a:buNone/>
              <a:defRPr i="0" sz="9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Font typeface="Arial"/>
              <a:buNone/>
              <a:defRPr i="0" sz="9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Font typeface="Arial"/>
              <a:buNone/>
              <a:defRPr i="0" sz="9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Font typeface="Arial"/>
              <a:buNone/>
              <a:defRPr i="0" sz="9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Font typeface="Arial"/>
              <a:buNone/>
              <a:defRPr i="0" sz="9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Font typeface="Arial"/>
              <a:buNone/>
              <a:defRPr i="0" sz="9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Font typeface="Arial"/>
              <a:buNone/>
              <a:defRPr i="0" sz="9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5A5A5"/>
              </a:buClr>
              <a:buFont typeface="Arial"/>
              <a:buNone/>
              <a:defRPr i="0" sz="900" u="none" cap="none" strike="noStrike">
                <a:solidFill>
                  <a:srgbClr val="A5A5A5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2" name="Google Shape;212;p26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rgbClr val="00877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votal_teal.png" id="213" name="Google Shape;213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72779" y="4855076"/>
            <a:ext cx="731400" cy="17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26"/>
          <p:cNvSpPr txBox="1"/>
          <p:nvPr>
            <p:ph idx="1" type="subTitle"/>
          </p:nvPr>
        </p:nvSpPr>
        <p:spPr>
          <a:xfrm>
            <a:off x="137300" y="624700"/>
            <a:ext cx="90357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None/>
              <a:defRPr i="0" sz="1800" u="none" cap="none" strike="noStrike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Proxima Nova"/>
              <a:buNone/>
              <a:defRPr i="0" sz="1400" u="none" cap="none" strike="noStrike">
                <a:solidFill>
                  <a:srgbClr val="000000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15" name="Google Shape;215;p26"/>
          <p:cNvSpPr txBox="1"/>
          <p:nvPr>
            <p:ph type="title"/>
          </p:nvPr>
        </p:nvSpPr>
        <p:spPr>
          <a:xfrm>
            <a:off x="108371" y="169550"/>
            <a:ext cx="90357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Proxima Nova"/>
              <a:buNone/>
              <a:defRPr b="1" i="0" sz="2800" u="none" cap="none" strike="noStrike">
                <a:solidFill>
                  <a:schemeClr val="accen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Proxima Nova"/>
              <a:buNone/>
              <a:defRPr sz="1800"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216" name="Google Shape;216;p26"/>
          <p:cNvSpPr txBox="1"/>
          <p:nvPr>
            <p:ph idx="2" type="body"/>
          </p:nvPr>
        </p:nvSpPr>
        <p:spPr>
          <a:xfrm>
            <a:off x="289150" y="1214375"/>
            <a:ext cx="7358700" cy="3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roxima Nova"/>
              <a:buChar char="●"/>
              <a:defRPr i="0" sz="16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 i="0" sz="1400" u="none" cap="none" strike="noStrike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– Intro 1">
  <p:cSld name="Intro_1"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7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7"/>
          <p:cNvSpPr txBox="1"/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5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/>
        </p:txBody>
      </p:sp>
      <p:cxnSp>
        <p:nvCxnSpPr>
          <p:cNvPr id="220" name="Google Shape;220;p27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21" name="Google Shape;221;p27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22" name="Google Shape;222;p27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7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7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7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7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7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7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7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30" name="Google Shape;230;p27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1" name="Google Shape;231;p27"/>
          <p:cNvSpPr txBox="1"/>
          <p:nvPr>
            <p:ph idx="1" type="subTitle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32" name="Google Shape;232;p27"/>
          <p:cNvSpPr txBox="1"/>
          <p:nvPr>
            <p:ph idx="2" type="body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30200" lvl="2" marL="1371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30200" lvl="3" marL="18288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30200" lvl="4" marL="22860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30200" lvl="5" marL="2743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30200" lvl="6" marL="3200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30200" lvl="7" marL="3657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30200" lvl="8" marL="41148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Title only">
  <p:cSld name="2_Title only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8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rgbClr val="00877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5" name="Google Shape;235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72778" y="4855076"/>
            <a:ext cx="731400" cy="1713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8"/>
          <p:cNvSpPr txBox="1"/>
          <p:nvPr>
            <p:ph idx="1" type="subTitle"/>
          </p:nvPr>
        </p:nvSpPr>
        <p:spPr>
          <a:xfrm>
            <a:off x="365761" y="624700"/>
            <a:ext cx="84126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143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514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2971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429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388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37" name="Google Shape;237;p28"/>
          <p:cNvSpPr txBox="1"/>
          <p:nvPr>
            <p:ph type="title"/>
          </p:nvPr>
        </p:nvSpPr>
        <p:spPr>
          <a:xfrm>
            <a:off x="365760" y="169550"/>
            <a:ext cx="84126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0 – Title">
  <p:cSld name="Divider">
    <p:bg>
      <p:bgPr>
        <a:solidFill>
          <a:schemeClr val="lt2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G_0276.jpg" id="240" name="Google Shape;240;p30"/>
          <p:cNvPicPr preferRelativeResize="0"/>
          <p:nvPr/>
        </p:nvPicPr>
        <p:blipFill rotWithShape="1">
          <a:blip r:embed="rId2">
            <a:alphaModFix/>
          </a:blip>
          <a:srcRect b="8284" l="-1871" r="9671" t="8284"/>
          <a:stretch/>
        </p:blipFill>
        <p:spPr>
          <a:xfrm>
            <a:off x="614426" y="0"/>
            <a:ext cx="85296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1" name="Google Shape;241;p30"/>
          <p:cNvSpPr/>
          <p:nvPr/>
        </p:nvSpPr>
        <p:spPr>
          <a:xfrm>
            <a:off x="0" y="-25"/>
            <a:ext cx="9144000" cy="5143500"/>
          </a:xfrm>
          <a:prstGeom prst="rect">
            <a:avLst/>
          </a:prstGeom>
          <a:gradFill>
            <a:gsLst>
              <a:gs pos="0">
                <a:srgbClr val="1AB9A5"/>
              </a:gs>
              <a:gs pos="10000">
                <a:srgbClr val="1AB9A5"/>
              </a:gs>
              <a:gs pos="100000">
                <a:srgbClr val="1AB9A5">
                  <a:alpha val="74509"/>
                </a:srgbClr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A9DBD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2" name="Google Shape;242;p30"/>
          <p:cNvCxnSpPr/>
          <p:nvPr/>
        </p:nvCxnSpPr>
        <p:spPr>
          <a:xfrm>
            <a:off x="633275" y="3110100"/>
            <a:ext cx="738900" cy="0"/>
          </a:xfrm>
          <a:prstGeom prst="straightConnector1">
            <a:avLst/>
          </a:prstGeom>
          <a:noFill/>
          <a:ln cap="flat" cmpd="sng" w="38100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3" name="Google Shape;243;p30"/>
          <p:cNvSpPr txBox="1"/>
          <p:nvPr>
            <p:ph type="title"/>
          </p:nvPr>
        </p:nvSpPr>
        <p:spPr>
          <a:xfrm>
            <a:off x="523203" y="1737025"/>
            <a:ext cx="6158400" cy="1191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4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44" name="Google Shape;244;p30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2018 Pivotal Software, Inc. All rights Reserved. Version 1.0</a:t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245" name="Google Shape;245;p30"/>
          <p:cNvGrpSpPr/>
          <p:nvPr/>
        </p:nvGrpSpPr>
        <p:grpSpPr>
          <a:xfrm>
            <a:off x="634507" y="819388"/>
            <a:ext cx="1337013" cy="313170"/>
            <a:chOff x="1841475" y="2392725"/>
            <a:chExt cx="3928925" cy="920275"/>
          </a:xfrm>
        </p:grpSpPr>
        <p:sp>
          <p:nvSpPr>
            <p:cNvPr id="246" name="Google Shape;246;p30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0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0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0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0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4" name="Google Shape;254;p30"/>
          <p:cNvSpPr txBox="1"/>
          <p:nvPr>
            <p:ph idx="1" type="subTitle"/>
          </p:nvPr>
        </p:nvSpPr>
        <p:spPr>
          <a:xfrm>
            <a:off x="523200" y="3306700"/>
            <a:ext cx="4173600" cy="140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1 – Divider">
  <p:cSld name="Divider_1">
    <p:bg>
      <p:bgPr>
        <a:solidFill>
          <a:schemeClr val="lt2"/>
        </a:solidFill>
      </p:bgPr>
    </p:bg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1"/>
          <p:cNvSpPr txBox="1"/>
          <p:nvPr>
            <p:ph type="title"/>
          </p:nvPr>
        </p:nvSpPr>
        <p:spPr>
          <a:xfrm>
            <a:off x="668800" y="2365150"/>
            <a:ext cx="7796700" cy="17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Proxima Nova"/>
              <a:buNone/>
              <a:defRPr b="1" i="0" sz="4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  <p:grpSp>
        <p:nvGrpSpPr>
          <p:cNvPr id="257" name="Google Shape;257;p31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58" name="Google Shape;258;p31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1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1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1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1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1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1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1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66" name="Google Shape;266;p31"/>
          <p:cNvCxnSpPr/>
          <p:nvPr/>
        </p:nvCxnSpPr>
        <p:spPr>
          <a:xfrm rot="10800000">
            <a:off x="4309650" y="2255484"/>
            <a:ext cx="524700" cy="0"/>
          </a:xfrm>
          <a:prstGeom prst="straightConnector1">
            <a:avLst/>
          </a:prstGeom>
          <a:noFill/>
          <a:ln cap="flat" cmpd="sng" w="28575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7" name="Google Shape;267;p31"/>
          <p:cNvSpPr txBox="1"/>
          <p:nvPr>
            <p:ph idx="1" type="subTitle"/>
          </p:nvPr>
        </p:nvSpPr>
        <p:spPr>
          <a:xfrm>
            <a:off x="1740900" y="1801250"/>
            <a:ext cx="5662200" cy="37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b="1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 – Intro">
  <p:cSld name="Intro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2"/>
          <p:cNvSpPr/>
          <p:nvPr/>
        </p:nvSpPr>
        <p:spPr>
          <a:xfrm>
            <a:off x="0" y="0"/>
            <a:ext cx="3066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32"/>
          <p:cNvSpPr txBox="1"/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None/>
              <a:defRPr b="1" i="0" sz="25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500"/>
            </a:lvl9pPr>
          </a:lstStyle>
          <a:p/>
        </p:txBody>
      </p:sp>
      <p:cxnSp>
        <p:nvCxnSpPr>
          <p:cNvPr id="271" name="Google Shape;271;p32"/>
          <p:cNvCxnSpPr/>
          <p:nvPr/>
        </p:nvCxnSpPr>
        <p:spPr>
          <a:xfrm>
            <a:off x="3066005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272" name="Google Shape;272;p32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73" name="Google Shape;273;p32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2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2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2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2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2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2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2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281" name="Google Shape;281;p32"/>
          <p:cNvCxnSpPr/>
          <p:nvPr/>
        </p:nvCxnSpPr>
        <p:spPr>
          <a:xfrm rot="10800000">
            <a:off x="295728" y="2131916"/>
            <a:ext cx="5247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2" name="Google Shape;282;p32"/>
          <p:cNvSpPr txBox="1"/>
          <p:nvPr>
            <p:ph idx="1" type="subTitle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15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283" name="Google Shape;283;p32"/>
          <p:cNvSpPr txBox="1"/>
          <p:nvPr>
            <p:ph idx="2" type="body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30200" lvl="2" marL="1371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30200" lvl="3" marL="18288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30200" lvl="4" marL="22860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30200" lvl="5" marL="2743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30200" lvl="6" marL="3200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30200" lvl="7" marL="3657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30200" lvl="8" marL="41148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 – Blank">
  <p:cSld name="Blank"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3 – Standard">
  <p:cSld name="Title Slide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34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87" name="Google Shape;287;p34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288" name="Google Shape;288;p34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4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4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4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4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4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4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6" name="Google Shape;296;p34"/>
          <p:cNvSpPr txBox="1"/>
          <p:nvPr>
            <p:ph idx="1" type="body"/>
          </p:nvPr>
        </p:nvSpPr>
        <p:spPr>
          <a:xfrm>
            <a:off x="915400" y="900400"/>
            <a:ext cx="73332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7 – Diagram Box">
  <p:cSld name="Title Slide_4">
    <p:bg>
      <p:bgPr>
        <a:solidFill>
          <a:srgbClr val="F3F3F3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5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299" name="Google Shape;299;p35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300" name="Google Shape;300;p35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5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5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5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5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5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5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5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8" name="Google Shape;308;p35"/>
          <p:cNvSpPr/>
          <p:nvPr/>
        </p:nvSpPr>
        <p:spPr>
          <a:xfrm>
            <a:off x="285750" y="907200"/>
            <a:ext cx="8569800" cy="376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09" name="Google Shape;309;p35"/>
          <p:cNvCxnSpPr/>
          <p:nvPr/>
        </p:nvCxnSpPr>
        <p:spPr>
          <a:xfrm>
            <a:off x="8855561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0" name="Google Shape;310;p35"/>
          <p:cNvCxnSpPr/>
          <p:nvPr/>
        </p:nvCxnSpPr>
        <p:spPr>
          <a:xfrm>
            <a:off x="28753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1" name="Google Shape;311;p35"/>
          <p:cNvCxnSpPr/>
          <p:nvPr/>
        </p:nvCxnSpPr>
        <p:spPr>
          <a:xfrm rot="10800000">
            <a:off x="-228600" y="923925"/>
            <a:ext cx="1143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12" name="Google Shape;312;p35"/>
          <p:cNvCxnSpPr/>
          <p:nvPr/>
        </p:nvCxnSpPr>
        <p:spPr>
          <a:xfrm rot="10800000">
            <a:off x="-228600" y="4669500"/>
            <a:ext cx="114300" cy="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 – Design Grid">
  <p:cSld name="Title Slide_3"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4" name="Google Shape;314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489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6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316" name="Google Shape;316;p36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317" name="Google Shape;317;p36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6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6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6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6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6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6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6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 – Night Mode">
  <p:cSld name="Title Slide_2">
    <p:bg>
      <p:bgPr>
        <a:solidFill>
          <a:schemeClr val="dk1"/>
        </a:solidFill>
      </p:bgPr>
    </p:bg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7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327" name="Google Shape;327;p37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328" name="Google Shape;328;p37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7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7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7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7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7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7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7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4 – Sidebar">
  <p:cSld name="CUSTOM_5"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7" name="Google Shape;337;p38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8" name="Google Shape;338;p38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grpSp>
        <p:nvGrpSpPr>
          <p:cNvPr id="339" name="Google Shape;339;p3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340" name="Google Shape;340;p38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8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8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8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8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8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8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8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348" name="Google Shape;348;p38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9" name="Google Shape;349;p38"/>
          <p:cNvSpPr txBox="1"/>
          <p:nvPr>
            <p:ph idx="1" type="body"/>
          </p:nvPr>
        </p:nvSpPr>
        <p:spPr>
          <a:xfrm>
            <a:off x="192475" y="900400"/>
            <a:ext cx="56187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●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○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400"/>
              <a:buFont typeface="Proxima Nova"/>
              <a:buChar char="■"/>
              <a:defRPr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50" name="Google Shape;350;p38"/>
          <p:cNvSpPr txBox="1"/>
          <p:nvPr>
            <p:ph idx="2" type="body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■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●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lnSpc>
                <a:spcPct val="11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Proxima Nova"/>
              <a:buChar char="○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lnSpc>
                <a:spcPct val="110000"/>
              </a:lnSpc>
              <a:spcBef>
                <a:spcPts val="2000"/>
              </a:spcBef>
              <a:spcAft>
                <a:spcPts val="2000"/>
              </a:spcAft>
              <a:buClr>
                <a:schemeClr val="lt2"/>
              </a:buClr>
              <a:buSzPts val="1300"/>
              <a:buFont typeface="Proxima Nova"/>
              <a:buChar char="■"/>
              <a:defRPr b="1" sz="13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 – Split">
  <p:cSld name="CUSTOM_8"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2" name="Google Shape;352;p39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53" name="Google Shape;353;p39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354" name="Google Shape;354;p39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9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9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9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9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9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9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9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2" name="Google Shape;362;p39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363" name="Google Shape;363;p39"/>
          <p:cNvCxnSpPr/>
          <p:nvPr/>
        </p:nvCxnSpPr>
        <p:spPr>
          <a:xfrm rot="10800000">
            <a:off x="4572000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64" name="Google Shape;364;p39"/>
          <p:cNvSpPr txBox="1"/>
          <p:nvPr>
            <p:ph idx="1" type="body"/>
          </p:nvPr>
        </p:nvSpPr>
        <p:spPr>
          <a:xfrm>
            <a:off x="192475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65" name="Google Shape;365;p39"/>
          <p:cNvSpPr txBox="1"/>
          <p:nvPr>
            <p:ph idx="2" type="body"/>
          </p:nvPr>
        </p:nvSpPr>
        <p:spPr>
          <a:xfrm>
            <a:off x="4750000" y="900400"/>
            <a:ext cx="41121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11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11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11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11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11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11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●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11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Proxima Nova"/>
              <a:buChar char="○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11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Proxima Nova"/>
              <a:buChar char="■"/>
              <a:defRPr sz="13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5 – Split w/ Image">
  <p:cSld name="CUSTOM_8_2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0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Cover w/ Image</a:t>
            </a:r>
            <a:endParaRPr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368" name="Google Shape;368;p40"/>
          <p:cNvCxnSpPr/>
          <p:nvPr/>
        </p:nvCxnSpPr>
        <p:spPr>
          <a:xfrm>
            <a:off x="4572000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369" name="Google Shape;369;p40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370" name="Google Shape;370;p40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40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40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40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40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40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40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40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8" name="Google Shape;378;p40"/>
          <p:cNvSpPr txBox="1"/>
          <p:nvPr>
            <p:ph type="title"/>
          </p:nvPr>
        </p:nvSpPr>
        <p:spPr>
          <a:xfrm>
            <a:off x="192475" y="151275"/>
            <a:ext cx="42813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379" name="Google Shape;379;p40"/>
          <p:cNvSpPr txBox="1"/>
          <p:nvPr>
            <p:ph idx="1" type="body"/>
          </p:nvPr>
        </p:nvSpPr>
        <p:spPr>
          <a:xfrm>
            <a:off x="192475" y="900400"/>
            <a:ext cx="42546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3020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3020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3020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3020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3020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3020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●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3020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roxima Nova"/>
              <a:buChar char="○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3020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600"/>
              <a:buFont typeface="Proxima Nova"/>
              <a:buChar char="■"/>
              <a:defRPr sz="16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6 – Columns">
  <p:cSld name="CUSTOM_8_1"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1" name="Google Shape;381;p41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382" name="Google Shape;382;p41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41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41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41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41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41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41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41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0" name="Google Shape;390;p41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25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391" name="Google Shape;391;p41"/>
          <p:cNvCxnSpPr/>
          <p:nvPr/>
        </p:nvCxnSpPr>
        <p:spPr>
          <a:xfrm rot="10800000">
            <a:off x="6081375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2" name="Google Shape;392;p41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93" name="Google Shape;393;p41"/>
          <p:cNvCxnSpPr/>
          <p:nvPr/>
        </p:nvCxnSpPr>
        <p:spPr>
          <a:xfrm rot="10800000">
            <a:off x="3067875" y="905700"/>
            <a:ext cx="0" cy="3764400"/>
          </a:xfrm>
          <a:prstGeom prst="straightConnector1">
            <a:avLst/>
          </a:prstGeom>
          <a:noFill/>
          <a:ln cap="flat" cmpd="sng" w="19050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94" name="Google Shape;394;p41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5" name="Google Shape;395;p41"/>
          <p:cNvSpPr txBox="1"/>
          <p:nvPr/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96" name="Google Shape;396;p41"/>
          <p:cNvSpPr txBox="1"/>
          <p:nvPr>
            <p:ph idx="1" type="body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97" name="Google Shape;397;p41"/>
          <p:cNvSpPr txBox="1"/>
          <p:nvPr>
            <p:ph idx="2" type="body"/>
          </p:nvPr>
        </p:nvSpPr>
        <p:spPr>
          <a:xfrm>
            <a:off x="3207300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398" name="Google Shape;398;p41"/>
          <p:cNvSpPr txBox="1"/>
          <p:nvPr>
            <p:ph idx="3" type="body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298450" lvl="1" marL="914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298450" lvl="2" marL="1371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298450" lvl="3" marL="18288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298450" lvl="4" marL="22860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298450" lvl="5" marL="27432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298450" lvl="6" marL="32004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●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298450" lvl="7" marL="3657600" rtl="0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Proxima Nova"/>
              <a:buChar char="○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298450" lvl="8" marL="4114800" rtl="0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Font typeface="Proxima Nova"/>
              <a:buChar char="■"/>
              <a:defRPr sz="11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plit">
  <p:cSld name="Split"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42"/>
          <p:cNvSpPr/>
          <p:nvPr/>
        </p:nvSpPr>
        <p:spPr>
          <a:xfrm>
            <a:off x="3551722" y="0"/>
            <a:ext cx="5592300" cy="5143500"/>
          </a:xfrm>
          <a:prstGeom prst="rect">
            <a:avLst/>
          </a:prstGeom>
          <a:solidFill>
            <a:srgbClr val="1AB9A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1" name="Google Shape;401;p42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402" name="Google Shape;402;p42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2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2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2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2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42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>
  <p:cSld name="Title only"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3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rgbClr val="00877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2" name="Google Shape;412;p4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72779" y="4855076"/>
            <a:ext cx="731400" cy="171300"/>
          </a:xfrm>
          <a:prstGeom prst="rect">
            <a:avLst/>
          </a:prstGeom>
          <a:noFill/>
          <a:ln>
            <a:noFill/>
          </a:ln>
        </p:spPr>
      </p:pic>
      <p:sp>
        <p:nvSpPr>
          <p:cNvPr id="413" name="Google Shape;413;p43"/>
          <p:cNvSpPr txBox="1"/>
          <p:nvPr>
            <p:ph idx="1" type="subTitle"/>
          </p:nvPr>
        </p:nvSpPr>
        <p:spPr>
          <a:xfrm>
            <a:off x="365761" y="624700"/>
            <a:ext cx="84126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4" name="Google Shape;414;p43"/>
          <p:cNvSpPr txBox="1"/>
          <p:nvPr>
            <p:ph type="title"/>
          </p:nvPr>
        </p:nvSpPr>
        <p:spPr>
          <a:xfrm>
            <a:off x="365760" y="169550"/>
            <a:ext cx="84126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2_Title only">
  <p:cSld name="2_Title only"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4"/>
          <p:cNvSpPr/>
          <p:nvPr/>
        </p:nvSpPr>
        <p:spPr>
          <a:xfrm>
            <a:off x="0" y="0"/>
            <a:ext cx="9144000" cy="54000"/>
          </a:xfrm>
          <a:prstGeom prst="rect">
            <a:avLst/>
          </a:prstGeom>
          <a:solidFill>
            <a:srgbClr val="00877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7" name="Google Shape;417;p4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72778" y="4855076"/>
            <a:ext cx="731400" cy="171300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44"/>
          <p:cNvSpPr txBox="1"/>
          <p:nvPr>
            <p:ph idx="1" type="subTitle"/>
          </p:nvPr>
        </p:nvSpPr>
        <p:spPr>
          <a:xfrm>
            <a:off x="365761" y="624700"/>
            <a:ext cx="84126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5750" lvl="1" marL="7429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143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600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057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514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2971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429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3886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9" name="Google Shape;419;p44"/>
          <p:cNvSpPr txBox="1"/>
          <p:nvPr>
            <p:ph type="title"/>
          </p:nvPr>
        </p:nvSpPr>
        <p:spPr>
          <a:xfrm>
            <a:off x="365760" y="169550"/>
            <a:ext cx="84126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None/>
              <a:defRPr b="1" i="0" sz="2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 1" type="titleOnly">
  <p:cSld name="TITLE_ONLY"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2" name="Google Shape;422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5" name="Google Shape;425;p4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26" name="Google Shape;426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4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7.xml"/><Relationship Id="rId10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9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5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3.xml"/><Relationship Id="rId1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2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  <p:sldLayoutId id="2147483687" r:id="rId14"/>
    <p:sldLayoutId id="2147483688" r:id="rId15"/>
    <p:sldLayoutId id="2147483689" r:id="rId16"/>
    <p:sldLayoutId id="2147483690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drive.google.com/open?id=1Xf90vH29NcvxbzTXwBO9RxxSYuW9lKkU" TargetMode="External"/><Relationship Id="rId4" Type="http://schemas.openxmlformats.org/officeDocument/2006/relationships/slide" Target="/ppt/slides/slide9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rive.google.com/drive/folders/1KJyZWsFCKvj7W5OqvlmPEJiDnPKua1KN" TargetMode="External"/><Relationship Id="rId4" Type="http://schemas.openxmlformats.org/officeDocument/2006/relationships/hyperlink" Target="https://network.pivotal.io/products/p-compliance-scanner/" TargetMode="External"/><Relationship Id="rId9" Type="http://schemas.openxmlformats.org/officeDocument/2006/relationships/hyperlink" Target="https://docs.pivotal.io/addon-compliance-tools/1-2/index.html" TargetMode="External"/><Relationship Id="rId5" Type="http://schemas.openxmlformats.org/officeDocument/2006/relationships/hyperlink" Target="https://drive.google.com/drive/folders/1DwyUyw_l9Gj5XgunRADkDh0ZX__-CsMz" TargetMode="External"/><Relationship Id="rId6" Type="http://schemas.openxmlformats.org/officeDocument/2006/relationships/hyperlink" Target="https://docs.google.com/document/d/1r4EAPbwmWYvabJ0FwxcbErBIvswvZGOCO-hoCkqsKb4/edit" TargetMode="External"/><Relationship Id="rId7" Type="http://schemas.openxmlformats.org/officeDocument/2006/relationships/hyperlink" Target="https://drive.google.com/drive/folders/1TE5hWonau8CHWwcAK8D6wgKU7Mvo17-W" TargetMode="External"/><Relationship Id="rId8" Type="http://schemas.openxmlformats.org/officeDocument/2006/relationships/hyperlink" Target="https://drive.google.com/drive/folders/1TE5hWonau8CHWwcAK8D6wgKU7Mvo17-W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9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docs.google.com/presentation/d/1R00Y0pMMhlMoY4FXWn07cjCXK8sBwwa9Axt4uioSsA8/edit#slide=id.p4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rive.google.com/drive/folders/1FwTWZJr30xtwH7ltju7k9XL2PQSKDmqp" TargetMode="External"/><Relationship Id="rId4" Type="http://schemas.openxmlformats.org/officeDocument/2006/relationships/hyperlink" Target="https://drive.google.com/drive/folders/1N5o0HMgL4KqTwxirk4-XF_qmAME6Vpnb" TargetMode="External"/><Relationship Id="rId5" Type="http://schemas.openxmlformats.org/officeDocument/2006/relationships/hyperlink" Target="https://drive.google.com/drive/folders/1xZG8pzzFUMyMDnC2ngoYtYAcvjacpfVM" TargetMode="External"/><Relationship Id="rId6" Type="http://schemas.openxmlformats.org/officeDocument/2006/relationships/hyperlink" Target="https://drive.google.com/drive/folders/1OgJwkNp39sbGz8Bfim0WtSh30h4PYC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47"/>
          <p:cNvSpPr txBox="1"/>
          <p:nvPr>
            <p:ph type="title"/>
          </p:nvPr>
        </p:nvSpPr>
        <p:spPr>
          <a:xfrm>
            <a:off x="506554" y="1737025"/>
            <a:ext cx="6643200" cy="119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Get ATO for your (PCF) Platform</a:t>
            </a:r>
            <a:endParaRPr b="0" sz="3000"/>
          </a:p>
        </p:txBody>
      </p:sp>
      <p:grpSp>
        <p:nvGrpSpPr>
          <p:cNvPr id="432" name="Google Shape;432;p47"/>
          <p:cNvGrpSpPr/>
          <p:nvPr/>
        </p:nvGrpSpPr>
        <p:grpSpPr>
          <a:xfrm>
            <a:off x="7102089" y="1490263"/>
            <a:ext cx="1124718" cy="749812"/>
            <a:chOff x="6221089" y="3923995"/>
            <a:chExt cx="951618" cy="634412"/>
          </a:xfrm>
        </p:grpSpPr>
        <p:sp>
          <p:nvSpPr>
            <p:cNvPr id="433" name="Google Shape;433;p47"/>
            <p:cNvSpPr/>
            <p:nvPr/>
          </p:nvSpPr>
          <p:spPr>
            <a:xfrm>
              <a:off x="6574477" y="4263571"/>
              <a:ext cx="152450" cy="294837"/>
            </a:xfrm>
            <a:custGeom>
              <a:rect b="b" l="l" r="r" t="t"/>
              <a:pathLst>
                <a:path extrusionOk="0" h="9200" w="4757">
                  <a:moveTo>
                    <a:pt x="1799" y="0"/>
                  </a:moveTo>
                  <a:cubicBezTo>
                    <a:pt x="1086" y="521"/>
                    <a:pt x="476" y="1160"/>
                    <a:pt x="1" y="1903"/>
                  </a:cubicBezTo>
                  <a:cubicBezTo>
                    <a:pt x="1309" y="2869"/>
                    <a:pt x="2156" y="4414"/>
                    <a:pt x="2156" y="6168"/>
                  </a:cubicBezTo>
                  <a:cubicBezTo>
                    <a:pt x="2156" y="6911"/>
                    <a:pt x="2007" y="7609"/>
                    <a:pt x="1725" y="8248"/>
                  </a:cubicBezTo>
                  <a:cubicBezTo>
                    <a:pt x="1650" y="8427"/>
                    <a:pt x="1576" y="8590"/>
                    <a:pt x="1472" y="8754"/>
                  </a:cubicBezTo>
                  <a:cubicBezTo>
                    <a:pt x="1368" y="8962"/>
                    <a:pt x="1517" y="9199"/>
                    <a:pt x="1740" y="9199"/>
                  </a:cubicBezTo>
                  <a:lnTo>
                    <a:pt x="3939" y="9199"/>
                  </a:lnTo>
                  <a:cubicBezTo>
                    <a:pt x="4073" y="9199"/>
                    <a:pt x="4177" y="9125"/>
                    <a:pt x="4236" y="9006"/>
                  </a:cubicBezTo>
                  <a:cubicBezTo>
                    <a:pt x="4325" y="8768"/>
                    <a:pt x="4415" y="8516"/>
                    <a:pt x="4474" y="8248"/>
                  </a:cubicBezTo>
                  <a:cubicBezTo>
                    <a:pt x="4667" y="7580"/>
                    <a:pt x="4756" y="6881"/>
                    <a:pt x="4756" y="6168"/>
                  </a:cubicBezTo>
                  <a:cubicBezTo>
                    <a:pt x="4756" y="3671"/>
                    <a:pt x="3612" y="1457"/>
                    <a:pt x="179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34" name="Google Shape;434;p47"/>
            <p:cNvSpPr/>
            <p:nvPr/>
          </p:nvSpPr>
          <p:spPr>
            <a:xfrm>
              <a:off x="6221089" y="3923995"/>
              <a:ext cx="719691" cy="634412"/>
            </a:xfrm>
            <a:custGeom>
              <a:rect b="b" l="l" r="r" t="t"/>
              <a:pathLst>
                <a:path extrusionOk="0" h="19796" w="22457">
                  <a:moveTo>
                    <a:pt x="13569" y="0"/>
                  </a:moveTo>
                  <a:cubicBezTo>
                    <a:pt x="8665" y="0"/>
                    <a:pt x="4682" y="3998"/>
                    <a:pt x="4682" y="8887"/>
                  </a:cubicBezTo>
                  <a:cubicBezTo>
                    <a:pt x="4682" y="9110"/>
                    <a:pt x="4697" y="9318"/>
                    <a:pt x="4712" y="9526"/>
                  </a:cubicBezTo>
                  <a:cubicBezTo>
                    <a:pt x="1933" y="10760"/>
                    <a:pt x="1" y="13539"/>
                    <a:pt x="1" y="16764"/>
                  </a:cubicBezTo>
                  <a:cubicBezTo>
                    <a:pt x="1" y="17477"/>
                    <a:pt x="90" y="18176"/>
                    <a:pt x="283" y="18844"/>
                  </a:cubicBezTo>
                  <a:cubicBezTo>
                    <a:pt x="343" y="19097"/>
                    <a:pt x="432" y="19350"/>
                    <a:pt x="521" y="19602"/>
                  </a:cubicBezTo>
                  <a:cubicBezTo>
                    <a:pt x="566" y="19721"/>
                    <a:pt x="685" y="19795"/>
                    <a:pt x="818" y="19795"/>
                  </a:cubicBezTo>
                  <a:lnTo>
                    <a:pt x="2973" y="19795"/>
                  </a:lnTo>
                  <a:cubicBezTo>
                    <a:pt x="3226" y="19795"/>
                    <a:pt x="3374" y="19543"/>
                    <a:pt x="3256" y="19320"/>
                  </a:cubicBezTo>
                  <a:cubicBezTo>
                    <a:pt x="3181" y="19171"/>
                    <a:pt x="3107" y="19008"/>
                    <a:pt x="3033" y="18844"/>
                  </a:cubicBezTo>
                  <a:cubicBezTo>
                    <a:pt x="2750" y="18205"/>
                    <a:pt x="2602" y="17507"/>
                    <a:pt x="2602" y="16764"/>
                  </a:cubicBezTo>
                  <a:cubicBezTo>
                    <a:pt x="2602" y="13925"/>
                    <a:pt x="4831" y="11622"/>
                    <a:pt x="7625" y="11473"/>
                  </a:cubicBezTo>
                  <a:cubicBezTo>
                    <a:pt x="8100" y="10567"/>
                    <a:pt x="8695" y="9734"/>
                    <a:pt x="9408" y="9006"/>
                  </a:cubicBezTo>
                  <a:cubicBezTo>
                    <a:pt x="8918" y="8917"/>
                    <a:pt x="8412" y="8858"/>
                    <a:pt x="7892" y="8858"/>
                  </a:cubicBezTo>
                  <a:cubicBezTo>
                    <a:pt x="7684" y="8858"/>
                    <a:pt x="7491" y="8873"/>
                    <a:pt x="7283" y="8887"/>
                  </a:cubicBezTo>
                  <a:cubicBezTo>
                    <a:pt x="7283" y="5425"/>
                    <a:pt x="10107" y="2601"/>
                    <a:pt x="13569" y="2601"/>
                  </a:cubicBezTo>
                  <a:cubicBezTo>
                    <a:pt x="17032" y="2601"/>
                    <a:pt x="19855" y="5425"/>
                    <a:pt x="19855" y="8887"/>
                  </a:cubicBezTo>
                  <a:cubicBezTo>
                    <a:pt x="19855" y="9006"/>
                    <a:pt x="19841" y="9125"/>
                    <a:pt x="19841" y="9229"/>
                  </a:cubicBezTo>
                  <a:cubicBezTo>
                    <a:pt x="19766" y="10522"/>
                    <a:pt x="19320" y="11696"/>
                    <a:pt x="18577" y="12677"/>
                  </a:cubicBezTo>
                  <a:cubicBezTo>
                    <a:pt x="18414" y="12900"/>
                    <a:pt x="18577" y="13212"/>
                    <a:pt x="18845" y="13212"/>
                  </a:cubicBezTo>
                  <a:lnTo>
                    <a:pt x="21133" y="13212"/>
                  </a:lnTo>
                  <a:cubicBezTo>
                    <a:pt x="21252" y="13212"/>
                    <a:pt x="21371" y="13138"/>
                    <a:pt x="21431" y="13034"/>
                  </a:cubicBezTo>
                  <a:cubicBezTo>
                    <a:pt x="22025" y="11889"/>
                    <a:pt x="22397" y="10596"/>
                    <a:pt x="22441" y="9229"/>
                  </a:cubicBezTo>
                  <a:cubicBezTo>
                    <a:pt x="22441" y="9125"/>
                    <a:pt x="22456" y="9006"/>
                    <a:pt x="22456" y="8887"/>
                  </a:cubicBezTo>
                  <a:cubicBezTo>
                    <a:pt x="22456" y="3998"/>
                    <a:pt x="18473" y="0"/>
                    <a:pt x="135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35" name="Google Shape;435;p47"/>
            <p:cNvSpPr/>
            <p:nvPr/>
          </p:nvSpPr>
          <p:spPr>
            <a:xfrm>
              <a:off x="6441608" y="4124485"/>
              <a:ext cx="402004" cy="433923"/>
            </a:xfrm>
            <a:custGeom>
              <a:rect b="b" l="l" r="r" t="t"/>
              <a:pathLst>
                <a:path extrusionOk="0" h="13540" w="12544">
                  <a:moveTo>
                    <a:pt x="10017" y="1"/>
                  </a:moveTo>
                  <a:cubicBezTo>
                    <a:pt x="4489" y="1"/>
                    <a:pt x="1" y="4504"/>
                    <a:pt x="1" y="10032"/>
                  </a:cubicBezTo>
                  <a:cubicBezTo>
                    <a:pt x="1" y="10909"/>
                    <a:pt x="120" y="11756"/>
                    <a:pt x="328" y="12573"/>
                  </a:cubicBezTo>
                  <a:cubicBezTo>
                    <a:pt x="402" y="12826"/>
                    <a:pt x="476" y="13079"/>
                    <a:pt x="565" y="13331"/>
                  </a:cubicBezTo>
                  <a:cubicBezTo>
                    <a:pt x="610" y="13465"/>
                    <a:pt x="729" y="13539"/>
                    <a:pt x="863" y="13539"/>
                  </a:cubicBezTo>
                  <a:lnTo>
                    <a:pt x="2988" y="13539"/>
                  </a:lnTo>
                  <a:cubicBezTo>
                    <a:pt x="3211" y="13539"/>
                    <a:pt x="3359" y="13302"/>
                    <a:pt x="3270" y="13094"/>
                  </a:cubicBezTo>
                  <a:cubicBezTo>
                    <a:pt x="3196" y="12930"/>
                    <a:pt x="3121" y="12752"/>
                    <a:pt x="3062" y="12573"/>
                  </a:cubicBezTo>
                  <a:cubicBezTo>
                    <a:pt x="2765" y="11786"/>
                    <a:pt x="2601" y="10924"/>
                    <a:pt x="2601" y="10032"/>
                  </a:cubicBezTo>
                  <a:cubicBezTo>
                    <a:pt x="2601" y="5931"/>
                    <a:pt x="5930" y="2602"/>
                    <a:pt x="10017" y="2602"/>
                  </a:cubicBezTo>
                  <a:cubicBezTo>
                    <a:pt x="10894" y="2602"/>
                    <a:pt x="11741" y="2750"/>
                    <a:pt x="12514" y="3033"/>
                  </a:cubicBezTo>
                  <a:cubicBezTo>
                    <a:pt x="12529" y="3003"/>
                    <a:pt x="12529" y="2973"/>
                    <a:pt x="12529" y="2958"/>
                  </a:cubicBezTo>
                  <a:lnTo>
                    <a:pt x="12543" y="2765"/>
                  </a:lnTo>
                  <a:cubicBezTo>
                    <a:pt x="12543" y="2721"/>
                    <a:pt x="12543" y="2676"/>
                    <a:pt x="12543" y="2631"/>
                  </a:cubicBezTo>
                  <a:cubicBezTo>
                    <a:pt x="12543" y="1769"/>
                    <a:pt x="12350" y="937"/>
                    <a:pt x="12008" y="194"/>
                  </a:cubicBezTo>
                  <a:cubicBezTo>
                    <a:pt x="11369" y="75"/>
                    <a:pt x="10701" y="1"/>
                    <a:pt x="1001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36" name="Google Shape;436;p47"/>
            <p:cNvSpPr/>
            <p:nvPr/>
          </p:nvSpPr>
          <p:spPr>
            <a:xfrm>
              <a:off x="6943119" y="4187362"/>
              <a:ext cx="141009" cy="371046"/>
            </a:xfrm>
            <a:custGeom>
              <a:rect b="b" l="l" r="r" t="t"/>
              <a:pathLst>
                <a:path extrusionOk="0" h="11578" w="4400">
                  <a:moveTo>
                    <a:pt x="327" y="1"/>
                  </a:moveTo>
                  <a:lnTo>
                    <a:pt x="327" y="1"/>
                  </a:lnTo>
                  <a:cubicBezTo>
                    <a:pt x="342" y="194"/>
                    <a:pt x="357" y="387"/>
                    <a:pt x="357" y="580"/>
                  </a:cubicBezTo>
                  <a:lnTo>
                    <a:pt x="357" y="803"/>
                  </a:lnTo>
                  <a:cubicBezTo>
                    <a:pt x="357" y="833"/>
                    <a:pt x="342" y="877"/>
                    <a:pt x="342" y="907"/>
                  </a:cubicBezTo>
                  <a:lnTo>
                    <a:pt x="342" y="1026"/>
                  </a:lnTo>
                  <a:cubicBezTo>
                    <a:pt x="313" y="1784"/>
                    <a:pt x="194" y="2512"/>
                    <a:pt x="0" y="3226"/>
                  </a:cubicBezTo>
                  <a:cubicBezTo>
                    <a:pt x="1115" y="4518"/>
                    <a:pt x="1799" y="6213"/>
                    <a:pt x="1799" y="8070"/>
                  </a:cubicBezTo>
                  <a:cubicBezTo>
                    <a:pt x="1799" y="8962"/>
                    <a:pt x="1635" y="9824"/>
                    <a:pt x="1338" y="10611"/>
                  </a:cubicBezTo>
                  <a:cubicBezTo>
                    <a:pt x="1278" y="10805"/>
                    <a:pt x="1204" y="10983"/>
                    <a:pt x="1115" y="11161"/>
                  </a:cubicBezTo>
                  <a:cubicBezTo>
                    <a:pt x="1026" y="11355"/>
                    <a:pt x="1174" y="11577"/>
                    <a:pt x="1397" y="11577"/>
                  </a:cubicBezTo>
                  <a:lnTo>
                    <a:pt x="3552" y="11577"/>
                  </a:lnTo>
                  <a:cubicBezTo>
                    <a:pt x="3671" y="11577"/>
                    <a:pt x="3790" y="11503"/>
                    <a:pt x="3835" y="11384"/>
                  </a:cubicBezTo>
                  <a:cubicBezTo>
                    <a:pt x="3924" y="11132"/>
                    <a:pt x="3998" y="10879"/>
                    <a:pt x="4058" y="10611"/>
                  </a:cubicBezTo>
                  <a:lnTo>
                    <a:pt x="4072" y="10611"/>
                  </a:lnTo>
                  <a:cubicBezTo>
                    <a:pt x="4280" y="9794"/>
                    <a:pt x="4399" y="8947"/>
                    <a:pt x="4399" y="8070"/>
                  </a:cubicBezTo>
                  <a:cubicBezTo>
                    <a:pt x="4399" y="4756"/>
                    <a:pt x="2794" y="1829"/>
                    <a:pt x="3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37" name="Google Shape;437;p47"/>
            <p:cNvSpPr/>
            <p:nvPr/>
          </p:nvSpPr>
          <p:spPr>
            <a:xfrm>
              <a:off x="7095056" y="4516458"/>
              <a:ext cx="77651" cy="41950"/>
            </a:xfrm>
            <a:custGeom>
              <a:rect b="b" l="l" r="r" t="t"/>
              <a:pathLst>
                <a:path extrusionOk="0" h="1309" w="2423">
                  <a:moveTo>
                    <a:pt x="0" y="1"/>
                  </a:moveTo>
                  <a:lnTo>
                    <a:pt x="0" y="149"/>
                  </a:lnTo>
                  <a:lnTo>
                    <a:pt x="372" y="149"/>
                  </a:lnTo>
                  <a:lnTo>
                    <a:pt x="372" y="1308"/>
                  </a:lnTo>
                  <a:lnTo>
                    <a:pt x="550" y="1308"/>
                  </a:lnTo>
                  <a:lnTo>
                    <a:pt x="550" y="149"/>
                  </a:lnTo>
                  <a:lnTo>
                    <a:pt x="922" y="149"/>
                  </a:lnTo>
                  <a:lnTo>
                    <a:pt x="922" y="1"/>
                  </a:lnTo>
                  <a:close/>
                  <a:moveTo>
                    <a:pt x="1130" y="1"/>
                  </a:moveTo>
                  <a:lnTo>
                    <a:pt x="1130" y="1308"/>
                  </a:lnTo>
                  <a:lnTo>
                    <a:pt x="1308" y="1308"/>
                  </a:lnTo>
                  <a:lnTo>
                    <a:pt x="1308" y="224"/>
                  </a:lnTo>
                  <a:lnTo>
                    <a:pt x="1754" y="1308"/>
                  </a:lnTo>
                  <a:lnTo>
                    <a:pt x="1798" y="1308"/>
                  </a:lnTo>
                  <a:lnTo>
                    <a:pt x="2244" y="224"/>
                  </a:lnTo>
                  <a:lnTo>
                    <a:pt x="2244" y="1308"/>
                  </a:lnTo>
                  <a:lnTo>
                    <a:pt x="2422" y="1308"/>
                  </a:lnTo>
                  <a:lnTo>
                    <a:pt x="2422" y="1"/>
                  </a:lnTo>
                  <a:lnTo>
                    <a:pt x="2155" y="1"/>
                  </a:lnTo>
                  <a:lnTo>
                    <a:pt x="1783" y="952"/>
                  </a:lnTo>
                  <a:lnTo>
                    <a:pt x="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38" name="Google Shape;438;p47"/>
          <p:cNvSpPr/>
          <p:nvPr/>
        </p:nvSpPr>
        <p:spPr>
          <a:xfrm>
            <a:off x="7102100" y="2387971"/>
            <a:ext cx="1012968" cy="1039395"/>
          </a:xfrm>
          <a:custGeom>
            <a:rect b="b" l="l" r="r" t="t"/>
            <a:pathLst>
              <a:path extrusionOk="0" h="24857" w="24225">
                <a:moveTo>
                  <a:pt x="12737" y="2275"/>
                </a:moveTo>
                <a:cubicBezTo>
                  <a:pt x="12603" y="2275"/>
                  <a:pt x="12484" y="2379"/>
                  <a:pt x="12484" y="2512"/>
                </a:cubicBezTo>
                <a:lnTo>
                  <a:pt x="12484" y="5232"/>
                </a:lnTo>
                <a:lnTo>
                  <a:pt x="15233" y="6659"/>
                </a:lnTo>
                <a:lnTo>
                  <a:pt x="15233" y="3523"/>
                </a:lnTo>
                <a:lnTo>
                  <a:pt x="12871" y="2304"/>
                </a:lnTo>
                <a:cubicBezTo>
                  <a:pt x="12871" y="2304"/>
                  <a:pt x="12796" y="2275"/>
                  <a:pt x="12737" y="2275"/>
                </a:cubicBezTo>
                <a:close/>
                <a:moveTo>
                  <a:pt x="6510" y="6228"/>
                </a:moveTo>
                <a:cubicBezTo>
                  <a:pt x="6361" y="6228"/>
                  <a:pt x="6242" y="6347"/>
                  <a:pt x="6242" y="6480"/>
                </a:cubicBezTo>
                <a:lnTo>
                  <a:pt x="6242" y="9215"/>
                </a:lnTo>
                <a:lnTo>
                  <a:pt x="8992" y="10641"/>
                </a:lnTo>
                <a:lnTo>
                  <a:pt x="8992" y="7491"/>
                </a:lnTo>
                <a:lnTo>
                  <a:pt x="6629" y="6272"/>
                </a:lnTo>
                <a:cubicBezTo>
                  <a:pt x="6629" y="6272"/>
                  <a:pt x="6555" y="6228"/>
                  <a:pt x="6510" y="6228"/>
                </a:cubicBezTo>
                <a:close/>
                <a:moveTo>
                  <a:pt x="12484" y="9304"/>
                </a:moveTo>
                <a:lnTo>
                  <a:pt x="12484" y="12024"/>
                </a:lnTo>
                <a:cubicBezTo>
                  <a:pt x="12484" y="12202"/>
                  <a:pt x="12618" y="12425"/>
                  <a:pt x="12766" y="12499"/>
                </a:cubicBezTo>
                <a:lnTo>
                  <a:pt x="14847" y="13569"/>
                </a:lnTo>
                <a:lnTo>
                  <a:pt x="14847" y="10612"/>
                </a:lnTo>
                <a:cubicBezTo>
                  <a:pt x="14847" y="10567"/>
                  <a:pt x="14802" y="10493"/>
                  <a:pt x="14773" y="10478"/>
                </a:cubicBezTo>
                <a:lnTo>
                  <a:pt x="12484" y="9304"/>
                </a:lnTo>
                <a:close/>
                <a:moveTo>
                  <a:pt x="18384" y="12232"/>
                </a:moveTo>
                <a:lnTo>
                  <a:pt x="18384" y="15412"/>
                </a:lnTo>
                <a:lnTo>
                  <a:pt x="20732" y="16630"/>
                </a:lnTo>
                <a:cubicBezTo>
                  <a:pt x="20762" y="16645"/>
                  <a:pt x="20806" y="16645"/>
                  <a:pt x="20836" y="16645"/>
                </a:cubicBezTo>
                <a:cubicBezTo>
                  <a:pt x="20970" y="16645"/>
                  <a:pt x="21074" y="16556"/>
                  <a:pt x="21089" y="16422"/>
                </a:cubicBezTo>
                <a:lnTo>
                  <a:pt x="21089" y="13629"/>
                </a:lnTo>
                <a:lnTo>
                  <a:pt x="18384" y="12232"/>
                </a:lnTo>
                <a:close/>
                <a:moveTo>
                  <a:pt x="15259" y="0"/>
                </a:moveTo>
                <a:cubicBezTo>
                  <a:pt x="15147" y="0"/>
                  <a:pt x="15032" y="27"/>
                  <a:pt x="14951" y="75"/>
                </a:cubicBezTo>
                <a:lnTo>
                  <a:pt x="12752" y="1472"/>
                </a:lnTo>
                <a:cubicBezTo>
                  <a:pt x="12603" y="1576"/>
                  <a:pt x="12484" y="1799"/>
                  <a:pt x="12484" y="1977"/>
                </a:cubicBezTo>
                <a:lnTo>
                  <a:pt x="12484" y="2096"/>
                </a:lnTo>
                <a:cubicBezTo>
                  <a:pt x="12484" y="1948"/>
                  <a:pt x="12603" y="1829"/>
                  <a:pt x="12752" y="1829"/>
                </a:cubicBezTo>
                <a:cubicBezTo>
                  <a:pt x="12811" y="1829"/>
                  <a:pt x="12885" y="1859"/>
                  <a:pt x="12885" y="1859"/>
                </a:cubicBezTo>
                <a:lnTo>
                  <a:pt x="21193" y="6168"/>
                </a:lnTo>
                <a:cubicBezTo>
                  <a:pt x="21341" y="6243"/>
                  <a:pt x="21475" y="6465"/>
                  <a:pt x="21475" y="6644"/>
                </a:cubicBezTo>
                <a:lnTo>
                  <a:pt x="21475" y="16571"/>
                </a:lnTo>
                <a:cubicBezTo>
                  <a:pt x="21475" y="16720"/>
                  <a:pt x="21356" y="16838"/>
                  <a:pt x="21208" y="16838"/>
                </a:cubicBezTo>
                <a:cubicBezTo>
                  <a:pt x="21163" y="16838"/>
                  <a:pt x="21118" y="16824"/>
                  <a:pt x="21089" y="16809"/>
                </a:cubicBezTo>
                <a:lnTo>
                  <a:pt x="21089" y="16809"/>
                </a:lnTo>
                <a:lnTo>
                  <a:pt x="21193" y="16868"/>
                </a:lnTo>
                <a:cubicBezTo>
                  <a:pt x="21257" y="16900"/>
                  <a:pt x="21341" y="16916"/>
                  <a:pt x="21428" y="16916"/>
                </a:cubicBezTo>
                <a:cubicBezTo>
                  <a:pt x="21543" y="16916"/>
                  <a:pt x="21665" y="16889"/>
                  <a:pt x="21757" y="16838"/>
                </a:cubicBezTo>
                <a:lnTo>
                  <a:pt x="23957" y="15442"/>
                </a:lnTo>
                <a:cubicBezTo>
                  <a:pt x="24106" y="15338"/>
                  <a:pt x="24224" y="15115"/>
                  <a:pt x="24224" y="14936"/>
                </a:cubicBezTo>
                <a:lnTo>
                  <a:pt x="24224" y="4890"/>
                </a:lnTo>
                <a:cubicBezTo>
                  <a:pt x="24224" y="4712"/>
                  <a:pt x="24091" y="4504"/>
                  <a:pt x="23942" y="4415"/>
                </a:cubicBezTo>
                <a:lnTo>
                  <a:pt x="15516" y="60"/>
                </a:lnTo>
                <a:cubicBezTo>
                  <a:pt x="15448" y="19"/>
                  <a:pt x="15354" y="0"/>
                  <a:pt x="15259" y="0"/>
                </a:cubicBezTo>
                <a:close/>
                <a:moveTo>
                  <a:pt x="6242" y="13272"/>
                </a:moveTo>
                <a:lnTo>
                  <a:pt x="6242" y="15991"/>
                </a:lnTo>
                <a:cubicBezTo>
                  <a:pt x="6242" y="16170"/>
                  <a:pt x="6376" y="16378"/>
                  <a:pt x="6525" y="16467"/>
                </a:cubicBezTo>
                <a:lnTo>
                  <a:pt x="8591" y="17537"/>
                </a:lnTo>
                <a:lnTo>
                  <a:pt x="8591" y="14580"/>
                </a:lnTo>
                <a:cubicBezTo>
                  <a:pt x="8591" y="14550"/>
                  <a:pt x="8546" y="14476"/>
                  <a:pt x="8516" y="14446"/>
                </a:cubicBezTo>
                <a:lnTo>
                  <a:pt x="6242" y="13272"/>
                </a:lnTo>
                <a:close/>
                <a:moveTo>
                  <a:pt x="12127" y="16199"/>
                </a:moveTo>
                <a:lnTo>
                  <a:pt x="12127" y="19365"/>
                </a:lnTo>
                <a:lnTo>
                  <a:pt x="14490" y="20598"/>
                </a:lnTo>
                <a:cubicBezTo>
                  <a:pt x="14535" y="20613"/>
                  <a:pt x="14565" y="20613"/>
                  <a:pt x="14594" y="20613"/>
                </a:cubicBezTo>
                <a:cubicBezTo>
                  <a:pt x="14728" y="20613"/>
                  <a:pt x="14832" y="20509"/>
                  <a:pt x="14847" y="20390"/>
                </a:cubicBezTo>
                <a:lnTo>
                  <a:pt x="14847" y="17596"/>
                </a:lnTo>
                <a:lnTo>
                  <a:pt x="12127" y="16199"/>
                </a:lnTo>
                <a:close/>
                <a:moveTo>
                  <a:pt x="9023" y="3968"/>
                </a:moveTo>
                <a:cubicBezTo>
                  <a:pt x="8913" y="3968"/>
                  <a:pt x="8798" y="3995"/>
                  <a:pt x="8709" y="4043"/>
                </a:cubicBezTo>
                <a:lnTo>
                  <a:pt x="6510" y="5440"/>
                </a:lnTo>
                <a:cubicBezTo>
                  <a:pt x="6361" y="5544"/>
                  <a:pt x="6242" y="5767"/>
                  <a:pt x="6242" y="5945"/>
                </a:cubicBezTo>
                <a:lnTo>
                  <a:pt x="6242" y="6049"/>
                </a:lnTo>
                <a:cubicBezTo>
                  <a:pt x="6242" y="5916"/>
                  <a:pt x="6361" y="5797"/>
                  <a:pt x="6510" y="5797"/>
                </a:cubicBezTo>
                <a:cubicBezTo>
                  <a:pt x="6569" y="5797"/>
                  <a:pt x="6644" y="5826"/>
                  <a:pt x="6644" y="5826"/>
                </a:cubicBezTo>
                <a:lnTo>
                  <a:pt x="14951" y="10136"/>
                </a:lnTo>
                <a:cubicBezTo>
                  <a:pt x="15100" y="10210"/>
                  <a:pt x="15233" y="10433"/>
                  <a:pt x="15233" y="10612"/>
                </a:cubicBezTo>
                <a:lnTo>
                  <a:pt x="15233" y="20539"/>
                </a:lnTo>
                <a:cubicBezTo>
                  <a:pt x="15233" y="20688"/>
                  <a:pt x="15115" y="20806"/>
                  <a:pt x="14966" y="20806"/>
                </a:cubicBezTo>
                <a:cubicBezTo>
                  <a:pt x="14921" y="20806"/>
                  <a:pt x="14877" y="20792"/>
                  <a:pt x="14847" y="20777"/>
                </a:cubicBezTo>
                <a:lnTo>
                  <a:pt x="14847" y="20777"/>
                </a:lnTo>
                <a:lnTo>
                  <a:pt x="14951" y="20836"/>
                </a:lnTo>
                <a:cubicBezTo>
                  <a:pt x="15015" y="20868"/>
                  <a:pt x="15102" y="20884"/>
                  <a:pt x="15191" y="20884"/>
                </a:cubicBezTo>
                <a:cubicBezTo>
                  <a:pt x="15309" y="20884"/>
                  <a:pt x="15431" y="20857"/>
                  <a:pt x="15516" y="20806"/>
                </a:cubicBezTo>
                <a:lnTo>
                  <a:pt x="17715" y="19409"/>
                </a:lnTo>
                <a:cubicBezTo>
                  <a:pt x="17864" y="19305"/>
                  <a:pt x="17983" y="19083"/>
                  <a:pt x="17983" y="18904"/>
                </a:cubicBezTo>
                <a:lnTo>
                  <a:pt x="17983" y="8858"/>
                </a:lnTo>
                <a:cubicBezTo>
                  <a:pt x="17983" y="8680"/>
                  <a:pt x="17849" y="8472"/>
                  <a:pt x="17700" y="8383"/>
                </a:cubicBezTo>
                <a:lnTo>
                  <a:pt x="9274" y="4028"/>
                </a:lnTo>
                <a:cubicBezTo>
                  <a:pt x="9206" y="3987"/>
                  <a:pt x="9116" y="3968"/>
                  <a:pt x="9023" y="3968"/>
                </a:cubicBezTo>
                <a:close/>
                <a:moveTo>
                  <a:pt x="253" y="10210"/>
                </a:moveTo>
                <a:cubicBezTo>
                  <a:pt x="120" y="10210"/>
                  <a:pt x="1" y="10314"/>
                  <a:pt x="1" y="10463"/>
                </a:cubicBezTo>
                <a:lnTo>
                  <a:pt x="1" y="19959"/>
                </a:lnTo>
                <a:cubicBezTo>
                  <a:pt x="1" y="20138"/>
                  <a:pt x="120" y="20361"/>
                  <a:pt x="283" y="20435"/>
                </a:cubicBezTo>
                <a:lnTo>
                  <a:pt x="8249" y="24566"/>
                </a:lnTo>
                <a:cubicBezTo>
                  <a:pt x="8278" y="24581"/>
                  <a:pt x="8323" y="24581"/>
                  <a:pt x="8353" y="24581"/>
                </a:cubicBezTo>
                <a:cubicBezTo>
                  <a:pt x="8486" y="24581"/>
                  <a:pt x="8591" y="24492"/>
                  <a:pt x="8591" y="24358"/>
                </a:cubicBezTo>
                <a:lnTo>
                  <a:pt x="8591" y="21579"/>
                </a:lnTo>
                <a:lnTo>
                  <a:pt x="3032" y="18696"/>
                </a:lnTo>
                <a:cubicBezTo>
                  <a:pt x="2869" y="18607"/>
                  <a:pt x="2750" y="18399"/>
                  <a:pt x="2750" y="18206"/>
                </a:cubicBezTo>
                <a:lnTo>
                  <a:pt x="2750" y="11459"/>
                </a:lnTo>
                <a:lnTo>
                  <a:pt x="387" y="10240"/>
                </a:lnTo>
                <a:cubicBezTo>
                  <a:pt x="387" y="10240"/>
                  <a:pt x="298" y="10210"/>
                  <a:pt x="253" y="10210"/>
                </a:cubicBezTo>
                <a:close/>
                <a:moveTo>
                  <a:pt x="2770" y="7936"/>
                </a:moveTo>
                <a:cubicBezTo>
                  <a:pt x="2659" y="7936"/>
                  <a:pt x="2548" y="7963"/>
                  <a:pt x="2468" y="8011"/>
                </a:cubicBezTo>
                <a:lnTo>
                  <a:pt x="268" y="9423"/>
                </a:lnTo>
                <a:cubicBezTo>
                  <a:pt x="120" y="9512"/>
                  <a:pt x="1" y="9735"/>
                  <a:pt x="1" y="9913"/>
                </a:cubicBezTo>
                <a:lnTo>
                  <a:pt x="1" y="10032"/>
                </a:lnTo>
                <a:cubicBezTo>
                  <a:pt x="1" y="9884"/>
                  <a:pt x="120" y="9765"/>
                  <a:pt x="268" y="9765"/>
                </a:cubicBezTo>
                <a:cubicBezTo>
                  <a:pt x="328" y="9765"/>
                  <a:pt x="402" y="9794"/>
                  <a:pt x="402" y="9794"/>
                </a:cubicBezTo>
                <a:lnTo>
                  <a:pt x="8695" y="14104"/>
                </a:lnTo>
                <a:cubicBezTo>
                  <a:pt x="8858" y="14193"/>
                  <a:pt x="8992" y="14401"/>
                  <a:pt x="8992" y="14580"/>
                </a:cubicBezTo>
                <a:lnTo>
                  <a:pt x="8992" y="24507"/>
                </a:lnTo>
                <a:cubicBezTo>
                  <a:pt x="8992" y="24655"/>
                  <a:pt x="8873" y="24774"/>
                  <a:pt x="8724" y="24774"/>
                </a:cubicBezTo>
                <a:cubicBezTo>
                  <a:pt x="8680" y="24774"/>
                  <a:pt x="8635" y="24759"/>
                  <a:pt x="8605" y="24745"/>
                </a:cubicBezTo>
                <a:lnTo>
                  <a:pt x="8591" y="24745"/>
                </a:lnTo>
                <a:lnTo>
                  <a:pt x="8695" y="24804"/>
                </a:lnTo>
                <a:cubicBezTo>
                  <a:pt x="8769" y="24838"/>
                  <a:pt x="8863" y="24857"/>
                  <a:pt x="8958" y="24857"/>
                </a:cubicBezTo>
                <a:cubicBezTo>
                  <a:pt x="9071" y="24857"/>
                  <a:pt x="9186" y="24831"/>
                  <a:pt x="9274" y="24774"/>
                </a:cubicBezTo>
                <a:lnTo>
                  <a:pt x="11459" y="23377"/>
                </a:lnTo>
                <a:cubicBezTo>
                  <a:pt x="11622" y="23273"/>
                  <a:pt x="11741" y="23050"/>
                  <a:pt x="11741" y="22872"/>
                </a:cubicBezTo>
                <a:lnTo>
                  <a:pt x="11741" y="12826"/>
                </a:lnTo>
                <a:cubicBezTo>
                  <a:pt x="11741" y="12648"/>
                  <a:pt x="11607" y="12440"/>
                  <a:pt x="11444" y="12350"/>
                </a:cubicBezTo>
                <a:lnTo>
                  <a:pt x="3032" y="7996"/>
                </a:lnTo>
                <a:cubicBezTo>
                  <a:pt x="2957" y="7955"/>
                  <a:pt x="2864" y="7936"/>
                  <a:pt x="2770" y="793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9" name="Google Shape;439;p47"/>
          <p:cNvSpPr txBox="1"/>
          <p:nvPr/>
        </p:nvSpPr>
        <p:spPr>
          <a:xfrm>
            <a:off x="506550" y="3256175"/>
            <a:ext cx="6014700" cy="13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Linh Nguyen</a:t>
            </a:r>
            <a:endParaRPr b="1" sz="2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16 December 2019</a:t>
            </a:r>
            <a:endParaRPr b="1" sz="24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56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Resources: Internal &amp; External</a:t>
            </a:r>
            <a:endParaRPr/>
          </a:p>
        </p:txBody>
      </p:sp>
      <p:cxnSp>
        <p:nvCxnSpPr>
          <p:cNvPr id="568" name="Google Shape;568;p56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69" name="Google Shape;569;p56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0" name="Google Shape;570;p56"/>
          <p:cNvSpPr txBox="1"/>
          <p:nvPr>
            <p:ph idx="2" type="body"/>
          </p:nvPr>
        </p:nvSpPr>
        <p:spPr>
          <a:xfrm>
            <a:off x="3131100" y="900400"/>
            <a:ext cx="28710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AB9A5"/>
                </a:solidFill>
              </a:rPr>
              <a:t>Tools, Guides</a:t>
            </a:r>
            <a:endParaRPr b="1" sz="1800">
              <a:solidFill>
                <a:srgbClr val="1F6FB8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■"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Auditor’s Guide to PCF</a:t>
            </a:r>
            <a:endParaRPr sz="18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■"/>
            </a:pPr>
            <a:r>
              <a:rPr lang="en" sz="1800"/>
              <a:t>Compliance Scanner for PCF</a:t>
            </a:r>
            <a:endParaRPr sz="18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■"/>
            </a:pPr>
            <a:r>
              <a:rPr lang="en" sz="1800"/>
              <a:t>CS Results Explanation</a:t>
            </a:r>
            <a:endParaRPr sz="18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■"/>
            </a:pPr>
            <a:r>
              <a:rPr lang="en" sz="1800"/>
              <a:t>PCI Roadmap</a:t>
            </a:r>
            <a:endParaRPr sz="18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■"/>
            </a:pPr>
            <a:r>
              <a:rPr lang="en" sz="1800"/>
              <a:t>STIG Viewer</a:t>
            </a:r>
            <a:endParaRPr sz="1800"/>
          </a:p>
        </p:txBody>
      </p:sp>
      <p:sp>
        <p:nvSpPr>
          <p:cNvPr id="571" name="Google Shape;571;p56"/>
          <p:cNvSpPr txBox="1"/>
          <p:nvPr>
            <p:ph idx="3" type="body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AB9A5"/>
                </a:solidFill>
              </a:rPr>
              <a:t>Trailblazers</a:t>
            </a:r>
            <a:endParaRPr b="1" sz="1800">
              <a:solidFill>
                <a:srgbClr val="1F6FB8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■"/>
            </a:pPr>
            <a:r>
              <a:rPr lang="en" sz="1800" u="sng">
                <a:solidFill>
                  <a:schemeClr val="hlink"/>
                </a:solidFill>
                <a:hlinkClick action="ppaction://hlinksldjump" r:id="rId4"/>
              </a:rPr>
              <a:t>Templates and Examples</a:t>
            </a:r>
            <a:endParaRPr sz="18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■"/>
            </a:pPr>
            <a:r>
              <a:rPr lang="en" sz="1800"/>
              <a:t>Other ATO packages (e.g. eMass record)</a:t>
            </a:r>
            <a:endParaRPr sz="1800"/>
          </a:p>
        </p:txBody>
      </p:sp>
      <p:sp>
        <p:nvSpPr>
          <p:cNvPr id="572" name="Google Shape;572;p56"/>
          <p:cNvSpPr txBox="1"/>
          <p:nvPr>
            <p:ph idx="1" type="body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AB9A5"/>
                </a:solidFill>
              </a:rPr>
              <a:t>People</a:t>
            </a:r>
            <a:endParaRPr b="1" sz="1800">
              <a:solidFill>
                <a:srgbClr val="1AB9A5"/>
              </a:solidFill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</a:pPr>
            <a:r>
              <a:rPr lang="en" sz="1400"/>
              <a:t>Pivotal Compliance Innovation</a:t>
            </a:r>
            <a:endParaRPr sz="1400"/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○"/>
            </a:pPr>
            <a:r>
              <a:rPr lang="en" sz="1400"/>
              <a:t>During cyber assessment / scans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</a:pPr>
            <a:r>
              <a:rPr lang="en" sz="1400"/>
              <a:t>Fed PA’s</a:t>
            </a:r>
            <a:endParaRPr sz="1400"/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○"/>
            </a:pPr>
            <a:r>
              <a:rPr lang="en" sz="1400"/>
              <a:t>Lead the customer throughout the ATO process</a:t>
            </a:r>
            <a:endParaRPr sz="1400"/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roxima Nova"/>
              <a:buChar char="■"/>
            </a:pPr>
            <a:r>
              <a:rPr lang="en" sz="1400"/>
              <a:t>Other Customer ISSE/ISSM’s</a:t>
            </a:r>
            <a:endParaRPr sz="1400"/>
          </a:p>
          <a:p>
            <a: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400"/>
              <a:buFont typeface="Arial"/>
              <a:buChar char="○"/>
            </a:pPr>
            <a:r>
              <a:rPr lang="en" sz="1400"/>
              <a:t>Third-party, independent</a:t>
            </a: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57"/>
          <p:cNvSpPr/>
          <p:nvPr/>
        </p:nvSpPr>
        <p:spPr>
          <a:xfrm>
            <a:off x="285750" y="907200"/>
            <a:ext cx="8569800" cy="3762000"/>
          </a:xfrm>
          <a:prstGeom prst="rect">
            <a:avLst/>
          </a:prstGeom>
          <a:solidFill>
            <a:srgbClr val="1AB9A5">
              <a:alpha val="731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Char char="●"/>
            </a:pPr>
            <a:r>
              <a:rPr b="1" i="1" lang="en" sz="1800" u="sng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Educate</a:t>
            </a:r>
            <a:r>
              <a:rPr b="1" i="1"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the Cyber Assessor on what is the tool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Char char="●"/>
            </a:pPr>
            <a:r>
              <a:rPr b="1" i="1"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Install</a:t>
            </a: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 the </a:t>
            </a:r>
            <a:r>
              <a:rPr lang="en" sz="1800" u="sng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tile</a:t>
            </a: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 on the “To-Be” PCF foundation(s)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Char char="●"/>
            </a:pPr>
            <a:r>
              <a:rPr b="1" i="1"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Select</a:t>
            </a: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 these benchmarks: STIG (aka “full STIG”) + Reduced STIG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Char char="●"/>
            </a:pPr>
            <a:r>
              <a:rPr b="1" i="1"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View</a:t>
            </a: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 the </a:t>
            </a:r>
            <a:r>
              <a:rPr lang="en" sz="1800" u="sng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results</a:t>
            </a: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 in the </a:t>
            </a:r>
            <a:r>
              <a:rPr lang="en" sz="1800" u="sng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  <a:hlinkClick r:id="rId6"/>
              </a:rPr>
              <a:t>DISA STIG Viewer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Char char="●"/>
            </a:pPr>
            <a:r>
              <a:rPr b="1" i="1"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Explain</a:t>
            </a: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 of findings in “</a:t>
            </a:r>
            <a:r>
              <a:rPr lang="en" sz="1800" u="sng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  <a:hlinkClick r:id="rId7"/>
              </a:rPr>
              <a:t>Latest STIG (for Customers)</a:t>
            </a: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”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Not included in scan results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Available upon request to the PCI team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Request support from PCI (Tamelia, Nitin… </a:t>
            </a:r>
            <a:r>
              <a:rPr i="1"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Invaluable</a:t>
            </a: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!)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Proxima Nova"/>
              <a:buChar char="○"/>
            </a:pPr>
            <a:r>
              <a:rPr lang="en" sz="1800" u="sng">
                <a:solidFill>
                  <a:schemeClr val="accent2"/>
                </a:solidFill>
                <a:latin typeface="Proxima Nova"/>
                <a:ea typeface="Proxima Nova"/>
                <a:cs typeface="Proxima Nova"/>
                <a:sym typeface="Proxima Nova"/>
                <a:hlinkClick r:id="rId8"/>
              </a:rPr>
              <a:t>Comparison</a:t>
            </a: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 of Manual vs. Automated STIG check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Char char="●"/>
            </a:pPr>
            <a:r>
              <a:rPr b="1" i="1"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Inspect or Demonstrate</a:t>
            </a: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 Cat I and II findings (as requested)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SSH into a BOSH-deployed PCF component vm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chemeClr val="folHlink"/>
                </a:solidFill>
                <a:latin typeface="Proxima Nova"/>
                <a:ea typeface="Proxima Nova"/>
                <a:cs typeface="Proxima Nova"/>
                <a:sym typeface="Proxima Nova"/>
              </a:rPr>
              <a:t>If not on the actual foundation, then a sample foundation using the same stemcell is suitable</a:t>
            </a:r>
            <a:endParaRPr sz="1800">
              <a:solidFill>
                <a:schemeClr val="folHlink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78" name="Google Shape;578;p57"/>
          <p:cNvSpPr txBox="1"/>
          <p:nvPr>
            <p:ph type="title"/>
          </p:nvPr>
        </p:nvSpPr>
        <p:spPr>
          <a:xfrm>
            <a:off x="192475" y="151275"/>
            <a:ext cx="8663100" cy="58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9"/>
              </a:rPr>
              <a:t>Pivotal Compliance Scanner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58"/>
          <p:cNvSpPr/>
          <p:nvPr/>
        </p:nvSpPr>
        <p:spPr>
          <a:xfrm>
            <a:off x="3340425" y="261500"/>
            <a:ext cx="5542200" cy="4622700"/>
          </a:xfrm>
          <a:prstGeom prst="rect">
            <a:avLst/>
          </a:prstGeom>
          <a:solidFill>
            <a:srgbClr val="1AB9A5">
              <a:alpha val="731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Educate!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○"/>
            </a:pPr>
            <a:r>
              <a:rPr lang="en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Begin with why; Where PCF fits in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○"/>
            </a:pPr>
            <a:r>
              <a:rPr lang="en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Platform 101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○"/>
            </a:pPr>
            <a:r>
              <a:rPr lang="en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How Platform implements security “GAAP”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○"/>
            </a:pPr>
            <a:r>
              <a:rPr lang="en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Cloud-native security measures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400"/>
              <a:buFont typeface="Proxima Nova"/>
              <a:buChar char="○"/>
            </a:pPr>
            <a:r>
              <a:rPr lang="en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Demonstrate</a:t>
            </a:r>
            <a:endParaRPr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Collaborate often with ISSE/ISSM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Inform Platform Operations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Advise &amp; inform SCAR and DAO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Inform App Dev teams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Leverage the Platform Owner / Champion / Customer as your hammer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Leverage prior ATO’s</a:t>
            </a:r>
            <a:endParaRPr b="1" sz="1800">
              <a:solidFill>
                <a:schemeClr val="lt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84" name="Google Shape;584;p58"/>
          <p:cNvSpPr txBox="1"/>
          <p:nvPr>
            <p:ph idx="1" type="subTitle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None/>
            </a:pPr>
            <a:r>
              <a:rPr lang="en"/>
              <a:t>Like it or not...</a:t>
            </a:r>
            <a:r>
              <a:rPr i="1" lang="en"/>
              <a:t>you’re</a:t>
            </a:r>
            <a:r>
              <a:rPr lang="en"/>
              <a:t> the systems integrator</a:t>
            </a:r>
            <a:endParaRPr/>
          </a:p>
        </p:txBody>
      </p:sp>
      <p:sp>
        <p:nvSpPr>
          <p:cNvPr id="585" name="Google Shape;585;p58"/>
          <p:cNvSpPr txBox="1"/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"/>
              <a:t>Good PA Practices: Intangibles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59"/>
          <p:cNvSpPr/>
          <p:nvPr/>
        </p:nvSpPr>
        <p:spPr>
          <a:xfrm>
            <a:off x="3340425" y="261500"/>
            <a:ext cx="5542200" cy="4622700"/>
          </a:xfrm>
          <a:prstGeom prst="rect">
            <a:avLst/>
          </a:prstGeom>
          <a:solidFill>
            <a:srgbClr val="1AB9A5">
              <a:alpha val="731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Platform Operations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Day 2 security processes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ISV Services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Separate approval process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Working with app product teams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DevOps 1:M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Apps Onboarding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Influence &amp; shape Customer Leadership strategy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Internal &amp; External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rgbClr val="595959"/>
                </a:solidFill>
                <a:latin typeface="Proxima Nova"/>
                <a:ea typeface="Proxima Nova"/>
                <a:cs typeface="Proxima Nova"/>
                <a:sym typeface="Proxima Nova"/>
              </a:rPr>
              <a:t>Accelerated approval of apps</a:t>
            </a:r>
            <a:endParaRPr sz="1800">
              <a:solidFill>
                <a:srgbClr val="595959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591" name="Google Shape;591;p59"/>
          <p:cNvSpPr txBox="1"/>
          <p:nvPr>
            <p:ph idx="1" type="subTitle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None/>
            </a:pPr>
            <a:r>
              <a:rPr lang="en"/>
              <a:t>More Backlog to further enable to customer’s Platform Journey</a:t>
            </a:r>
            <a:endParaRPr/>
          </a:p>
        </p:txBody>
      </p:sp>
      <p:sp>
        <p:nvSpPr>
          <p:cNvPr id="592" name="Google Shape;592;p59"/>
          <p:cNvSpPr txBox="1"/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"/>
              <a:t>Beyond ATO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2"/>
        </a:soli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7" name="Google Shape;597;p60"/>
          <p:cNvPicPr preferRelativeResize="0"/>
          <p:nvPr/>
        </p:nvPicPr>
        <p:blipFill rotWithShape="1">
          <a:blip r:embed="rId3">
            <a:alphaModFix amt="10000"/>
          </a:blip>
          <a:srcRect b="7862" l="0" r="0" t="7862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8" name="Google Shape;598;p60"/>
          <p:cNvSpPr txBox="1"/>
          <p:nvPr/>
        </p:nvSpPr>
        <p:spPr>
          <a:xfrm>
            <a:off x="503400" y="2538500"/>
            <a:ext cx="8137200" cy="152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Transforming How USG </a:t>
            </a:r>
            <a:r>
              <a:rPr i="1" lang="en" sz="2500" u="sng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Authorizes Platforms and Apps </a:t>
            </a:r>
            <a:endParaRPr sz="25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599" name="Google Shape;599;p60"/>
          <p:cNvCxnSpPr/>
          <p:nvPr/>
        </p:nvCxnSpPr>
        <p:spPr>
          <a:xfrm>
            <a:off x="4202550" y="2323836"/>
            <a:ext cx="738900" cy="0"/>
          </a:xfrm>
          <a:prstGeom prst="straightConnector1">
            <a:avLst/>
          </a:prstGeom>
          <a:noFill/>
          <a:ln cap="flat" cmpd="sng" w="38100">
            <a:solidFill>
              <a:srgbClr val="F7DC5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00" name="Google Shape;600;p60"/>
          <p:cNvGrpSpPr/>
          <p:nvPr/>
        </p:nvGrpSpPr>
        <p:grpSpPr>
          <a:xfrm>
            <a:off x="3681215" y="1516127"/>
            <a:ext cx="1866239" cy="437131"/>
            <a:chOff x="1841475" y="2392725"/>
            <a:chExt cx="3928925" cy="920275"/>
          </a:xfrm>
        </p:grpSpPr>
        <p:sp>
          <p:nvSpPr>
            <p:cNvPr id="601" name="Google Shape;601;p60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60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60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60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60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60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60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60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9" name="Google Shape;609;p60"/>
          <p:cNvSpPr txBox="1"/>
          <p:nvPr/>
        </p:nvSpPr>
        <p:spPr>
          <a:xfrm>
            <a:off x="5133546" y="4782050"/>
            <a:ext cx="3926100" cy="1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© Copyright 2017 Pivotal Software, Inc. All rights Reserved.</a:t>
            </a:r>
            <a:endParaRPr sz="6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10" name="Google Shape;610;p60"/>
          <p:cNvSpPr txBox="1"/>
          <p:nvPr/>
        </p:nvSpPr>
        <p:spPr>
          <a:xfrm rot="-1464518">
            <a:off x="5244614" y="963949"/>
            <a:ext cx="2456674" cy="892151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400">
                <a:latin typeface="Open Sans"/>
                <a:ea typeface="Open Sans"/>
                <a:cs typeface="Open Sans"/>
                <a:sym typeface="Open Sans"/>
              </a:rPr>
              <a:t>FEDERAL PLATFORM ARCHITECTURE</a:t>
            </a:r>
            <a:endParaRPr b="1" i="1" sz="24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4" name="Google Shape;444;p48"/>
          <p:cNvPicPr preferRelativeResize="0"/>
          <p:nvPr/>
        </p:nvPicPr>
        <p:blipFill rotWithShape="1">
          <a:blip r:embed="rId3">
            <a:alphaModFix/>
          </a:blip>
          <a:srcRect b="19494" l="0" r="6733" t="1833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5" name="Google Shape;445;p48"/>
          <p:cNvSpPr/>
          <p:nvPr/>
        </p:nvSpPr>
        <p:spPr>
          <a:xfrm>
            <a:off x="0" y="25"/>
            <a:ext cx="9144000" cy="5143500"/>
          </a:xfrm>
          <a:prstGeom prst="rect">
            <a:avLst/>
          </a:prstGeom>
          <a:solidFill>
            <a:srgbClr val="FFFFFF">
              <a:alpha val="917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48"/>
          <p:cNvSpPr txBox="1"/>
          <p:nvPr/>
        </p:nvSpPr>
        <p:spPr>
          <a:xfrm>
            <a:off x="-1632908" y="-1179221"/>
            <a:ext cx="184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48"/>
          <p:cNvSpPr txBox="1"/>
          <p:nvPr/>
        </p:nvSpPr>
        <p:spPr>
          <a:xfrm>
            <a:off x="414800" y="2016300"/>
            <a:ext cx="8409900" cy="23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 </a:t>
            </a:r>
            <a:r>
              <a:rPr b="1" i="1"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systematic</a:t>
            </a:r>
            <a:r>
              <a:rPr lang="en" sz="24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overview of a security “accreditation” process of PCF in order to obtain an “Authority-to-Operate” approval</a:t>
            </a:r>
            <a:endParaRPr sz="24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 </a:t>
            </a:r>
            <a:r>
              <a:rPr b="1" i="1" lang="en" sz="24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systemic</a:t>
            </a:r>
            <a:r>
              <a:rPr lang="en" sz="24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approach to leading the customer through the process</a:t>
            </a:r>
            <a:endParaRPr sz="24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448" name="Google Shape;448;p48"/>
          <p:cNvSpPr txBox="1"/>
          <p:nvPr/>
        </p:nvSpPr>
        <p:spPr>
          <a:xfrm>
            <a:off x="1925550" y="771800"/>
            <a:ext cx="529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Objective </a:t>
            </a:r>
            <a:endParaRPr sz="3000">
              <a:solidFill>
                <a:schemeClr val="dk1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49" name="Google Shape;449;p48"/>
          <p:cNvGrpSpPr/>
          <p:nvPr/>
        </p:nvGrpSpPr>
        <p:grpSpPr>
          <a:xfrm>
            <a:off x="287525" y="4854556"/>
            <a:ext cx="634914" cy="148716"/>
            <a:chOff x="1841475" y="2392725"/>
            <a:chExt cx="3928925" cy="920275"/>
          </a:xfrm>
        </p:grpSpPr>
        <p:sp>
          <p:nvSpPr>
            <p:cNvPr id="450" name="Google Shape;450;p48"/>
            <p:cNvSpPr/>
            <p:nvPr/>
          </p:nvSpPr>
          <p:spPr>
            <a:xfrm>
              <a:off x="257417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5411"/>
                  </a:lnTo>
                  <a:lnTo>
                    <a:pt x="5575" y="5411"/>
                  </a:lnTo>
                  <a:lnTo>
                    <a:pt x="5575" y="0"/>
                  </a:lnTo>
                  <a:close/>
                  <a:moveTo>
                    <a:pt x="1" y="9383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9383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8"/>
            <p:cNvSpPr/>
            <p:nvPr/>
          </p:nvSpPr>
          <p:spPr>
            <a:xfrm>
              <a:off x="2816875" y="2626700"/>
              <a:ext cx="703700" cy="686300"/>
            </a:xfrm>
            <a:custGeom>
              <a:rect b="b" l="l" r="r" t="t"/>
              <a:pathLst>
                <a:path extrusionOk="0" h="27452" w="28148">
                  <a:moveTo>
                    <a:pt x="0" y="0"/>
                  </a:moveTo>
                  <a:lnTo>
                    <a:pt x="0" y="3949"/>
                  </a:lnTo>
                  <a:lnTo>
                    <a:pt x="2601" y="3949"/>
                  </a:lnTo>
                  <a:lnTo>
                    <a:pt x="9081" y="23201"/>
                  </a:lnTo>
                  <a:cubicBezTo>
                    <a:pt x="10103" y="26151"/>
                    <a:pt x="11821" y="27451"/>
                    <a:pt x="14701" y="27451"/>
                  </a:cubicBezTo>
                  <a:cubicBezTo>
                    <a:pt x="16629" y="27451"/>
                    <a:pt x="19021" y="26987"/>
                    <a:pt x="20368" y="23201"/>
                  </a:cubicBezTo>
                  <a:lnTo>
                    <a:pt x="28148" y="0"/>
                  </a:lnTo>
                  <a:lnTo>
                    <a:pt x="22783" y="0"/>
                  </a:lnTo>
                  <a:lnTo>
                    <a:pt x="15978" y="21529"/>
                  </a:lnTo>
                  <a:cubicBezTo>
                    <a:pt x="15723" y="22458"/>
                    <a:pt x="15537" y="23015"/>
                    <a:pt x="14701" y="23015"/>
                  </a:cubicBezTo>
                  <a:cubicBezTo>
                    <a:pt x="13888" y="23015"/>
                    <a:pt x="13703" y="22458"/>
                    <a:pt x="13424" y="21529"/>
                  </a:cubicBezTo>
                  <a:lnTo>
                    <a:pt x="6712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48"/>
            <p:cNvSpPr/>
            <p:nvPr/>
          </p:nvSpPr>
          <p:spPr>
            <a:xfrm>
              <a:off x="3557125" y="2626700"/>
              <a:ext cx="614900" cy="685700"/>
            </a:xfrm>
            <a:custGeom>
              <a:rect b="b" l="l" r="r" t="t"/>
              <a:pathLst>
                <a:path extrusionOk="0" h="27428" w="24596">
                  <a:moveTo>
                    <a:pt x="12310" y="4436"/>
                  </a:moveTo>
                  <a:cubicBezTo>
                    <a:pt x="16676" y="4436"/>
                    <a:pt x="19347" y="7711"/>
                    <a:pt x="19347" y="11636"/>
                  </a:cubicBezTo>
                  <a:lnTo>
                    <a:pt x="19347" y="15839"/>
                  </a:lnTo>
                  <a:cubicBezTo>
                    <a:pt x="19347" y="19764"/>
                    <a:pt x="16653" y="23039"/>
                    <a:pt x="12310" y="23039"/>
                  </a:cubicBezTo>
                  <a:cubicBezTo>
                    <a:pt x="7851" y="23039"/>
                    <a:pt x="5296" y="19764"/>
                    <a:pt x="5319" y="15839"/>
                  </a:cubicBezTo>
                  <a:lnTo>
                    <a:pt x="5319" y="11636"/>
                  </a:lnTo>
                  <a:cubicBezTo>
                    <a:pt x="5319" y="7711"/>
                    <a:pt x="7735" y="4436"/>
                    <a:pt x="12310" y="4436"/>
                  </a:cubicBezTo>
                  <a:close/>
                  <a:moveTo>
                    <a:pt x="12310" y="0"/>
                  </a:moveTo>
                  <a:cubicBezTo>
                    <a:pt x="5087" y="0"/>
                    <a:pt x="1" y="4785"/>
                    <a:pt x="47" y="11612"/>
                  </a:cubicBezTo>
                  <a:lnTo>
                    <a:pt x="47" y="15816"/>
                  </a:lnTo>
                  <a:cubicBezTo>
                    <a:pt x="47" y="22644"/>
                    <a:pt x="5087" y="27428"/>
                    <a:pt x="12310" y="27428"/>
                  </a:cubicBezTo>
                  <a:cubicBezTo>
                    <a:pt x="19556" y="27428"/>
                    <a:pt x="24595" y="22644"/>
                    <a:pt x="24595" y="15816"/>
                  </a:cubicBezTo>
                  <a:lnTo>
                    <a:pt x="24595" y="11612"/>
                  </a:lnTo>
                  <a:cubicBezTo>
                    <a:pt x="24595" y="4785"/>
                    <a:pt x="19556" y="0"/>
                    <a:pt x="12310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48"/>
            <p:cNvSpPr/>
            <p:nvPr/>
          </p:nvSpPr>
          <p:spPr>
            <a:xfrm>
              <a:off x="4732275" y="2617400"/>
              <a:ext cx="582350" cy="679925"/>
            </a:xfrm>
            <a:custGeom>
              <a:rect b="b" l="l" r="r" t="t"/>
              <a:pathLst>
                <a:path extrusionOk="0" h="27197" w="23294">
                  <a:moveTo>
                    <a:pt x="11914" y="1"/>
                  </a:moveTo>
                  <a:cubicBezTo>
                    <a:pt x="4552" y="1"/>
                    <a:pt x="0" y="4646"/>
                    <a:pt x="0" y="12101"/>
                  </a:cubicBezTo>
                  <a:lnTo>
                    <a:pt x="0" y="15027"/>
                  </a:lnTo>
                  <a:cubicBezTo>
                    <a:pt x="0" y="22482"/>
                    <a:pt x="4552" y="27196"/>
                    <a:pt x="11914" y="27196"/>
                  </a:cubicBezTo>
                  <a:cubicBezTo>
                    <a:pt x="12077" y="27196"/>
                    <a:pt x="13377" y="27196"/>
                    <a:pt x="13958" y="27127"/>
                  </a:cubicBezTo>
                  <a:lnTo>
                    <a:pt x="13958" y="22644"/>
                  </a:lnTo>
                  <a:cubicBezTo>
                    <a:pt x="13726" y="22644"/>
                    <a:pt x="12054" y="22691"/>
                    <a:pt x="11914" y="22691"/>
                  </a:cubicBezTo>
                  <a:cubicBezTo>
                    <a:pt x="7896" y="22691"/>
                    <a:pt x="5226" y="19625"/>
                    <a:pt x="5226" y="15027"/>
                  </a:cubicBezTo>
                  <a:lnTo>
                    <a:pt x="5226" y="12101"/>
                  </a:lnTo>
                  <a:cubicBezTo>
                    <a:pt x="5226" y="7502"/>
                    <a:pt x="7920" y="4437"/>
                    <a:pt x="11914" y="4437"/>
                  </a:cubicBezTo>
                  <a:cubicBezTo>
                    <a:pt x="13702" y="4437"/>
                    <a:pt x="16443" y="4576"/>
                    <a:pt x="17395" y="4785"/>
                  </a:cubicBezTo>
                  <a:lnTo>
                    <a:pt x="17674" y="4831"/>
                  </a:lnTo>
                  <a:lnTo>
                    <a:pt x="17674" y="27196"/>
                  </a:lnTo>
                  <a:lnTo>
                    <a:pt x="23271" y="27196"/>
                  </a:lnTo>
                  <a:lnTo>
                    <a:pt x="23271" y="2137"/>
                  </a:lnTo>
                  <a:cubicBezTo>
                    <a:pt x="23294" y="1673"/>
                    <a:pt x="23294" y="1510"/>
                    <a:pt x="22272" y="1232"/>
                  </a:cubicBezTo>
                  <a:cubicBezTo>
                    <a:pt x="19485" y="512"/>
                    <a:pt x="15119" y="1"/>
                    <a:pt x="11914" y="1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48"/>
            <p:cNvSpPr/>
            <p:nvPr/>
          </p:nvSpPr>
          <p:spPr>
            <a:xfrm>
              <a:off x="5448725" y="2392725"/>
              <a:ext cx="139950" cy="905175"/>
            </a:xfrm>
            <a:custGeom>
              <a:rect b="b" l="l" r="r" t="t"/>
              <a:pathLst>
                <a:path extrusionOk="0" h="36207" w="5598">
                  <a:moveTo>
                    <a:pt x="1" y="0"/>
                  </a:moveTo>
                  <a:lnTo>
                    <a:pt x="1" y="36206"/>
                  </a:lnTo>
                  <a:lnTo>
                    <a:pt x="5598" y="36206"/>
                  </a:lnTo>
                  <a:lnTo>
                    <a:pt x="5598" y="0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48"/>
            <p:cNvSpPr/>
            <p:nvPr/>
          </p:nvSpPr>
          <p:spPr>
            <a:xfrm>
              <a:off x="1841475" y="2392725"/>
              <a:ext cx="617775" cy="904600"/>
            </a:xfrm>
            <a:custGeom>
              <a:rect b="b" l="l" r="r" t="t"/>
              <a:pathLst>
                <a:path extrusionOk="0" h="36184" w="24711">
                  <a:moveTo>
                    <a:pt x="0" y="0"/>
                  </a:moveTo>
                  <a:lnTo>
                    <a:pt x="0" y="36183"/>
                  </a:lnTo>
                  <a:lnTo>
                    <a:pt x="5806" y="36183"/>
                  </a:lnTo>
                  <a:lnTo>
                    <a:pt x="5806" y="5040"/>
                  </a:lnTo>
                  <a:lnTo>
                    <a:pt x="9220" y="5040"/>
                  </a:lnTo>
                  <a:cubicBezTo>
                    <a:pt x="9940" y="5040"/>
                    <a:pt x="10544" y="5063"/>
                    <a:pt x="11194" y="5086"/>
                  </a:cubicBezTo>
                  <a:cubicBezTo>
                    <a:pt x="16234" y="5179"/>
                    <a:pt x="18695" y="7176"/>
                    <a:pt x="18695" y="11101"/>
                  </a:cubicBezTo>
                  <a:lnTo>
                    <a:pt x="18695" y="11543"/>
                  </a:lnTo>
                  <a:cubicBezTo>
                    <a:pt x="18695" y="15165"/>
                    <a:pt x="16698" y="17581"/>
                    <a:pt x="11217" y="17581"/>
                  </a:cubicBezTo>
                  <a:lnTo>
                    <a:pt x="9592" y="17581"/>
                  </a:lnTo>
                  <a:lnTo>
                    <a:pt x="9592" y="22458"/>
                  </a:lnTo>
                  <a:cubicBezTo>
                    <a:pt x="10172" y="22481"/>
                    <a:pt x="10683" y="22504"/>
                    <a:pt x="11240" y="22504"/>
                  </a:cubicBezTo>
                  <a:cubicBezTo>
                    <a:pt x="19137" y="22504"/>
                    <a:pt x="24710" y="19392"/>
                    <a:pt x="24710" y="11612"/>
                  </a:cubicBezTo>
                  <a:lnTo>
                    <a:pt x="24710" y="11148"/>
                  </a:lnTo>
                  <a:cubicBezTo>
                    <a:pt x="24687" y="3019"/>
                    <a:pt x="18626" y="0"/>
                    <a:pt x="9824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48"/>
            <p:cNvSpPr/>
            <p:nvPr/>
          </p:nvSpPr>
          <p:spPr>
            <a:xfrm>
              <a:off x="4278825" y="2482125"/>
              <a:ext cx="369275" cy="814025"/>
            </a:xfrm>
            <a:custGeom>
              <a:rect b="b" l="l" r="r" t="t"/>
              <a:pathLst>
                <a:path extrusionOk="0" h="32561" w="14771">
                  <a:moveTo>
                    <a:pt x="5667" y="1"/>
                  </a:moveTo>
                  <a:lnTo>
                    <a:pt x="0" y="744"/>
                  </a:lnTo>
                  <a:lnTo>
                    <a:pt x="0" y="25710"/>
                  </a:lnTo>
                  <a:cubicBezTo>
                    <a:pt x="0" y="30447"/>
                    <a:pt x="2346" y="32561"/>
                    <a:pt x="7618" y="32561"/>
                  </a:cubicBezTo>
                  <a:lnTo>
                    <a:pt x="14771" y="32561"/>
                  </a:lnTo>
                  <a:lnTo>
                    <a:pt x="14771" y="28241"/>
                  </a:lnTo>
                  <a:lnTo>
                    <a:pt x="9499" y="28241"/>
                  </a:lnTo>
                  <a:cubicBezTo>
                    <a:pt x="7223" y="28241"/>
                    <a:pt x="5667" y="28148"/>
                    <a:pt x="5667" y="25710"/>
                  </a:cubicBezTo>
                  <a:lnTo>
                    <a:pt x="5667" y="10103"/>
                  </a:lnTo>
                  <a:lnTo>
                    <a:pt x="14771" y="10103"/>
                  </a:lnTo>
                  <a:lnTo>
                    <a:pt x="14771" y="5783"/>
                  </a:lnTo>
                  <a:lnTo>
                    <a:pt x="5667" y="5783"/>
                  </a:lnTo>
                  <a:lnTo>
                    <a:pt x="5667" y="1"/>
                  </a:ln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48"/>
            <p:cNvSpPr/>
            <p:nvPr/>
          </p:nvSpPr>
          <p:spPr>
            <a:xfrm>
              <a:off x="5652525" y="3180600"/>
              <a:ext cx="117875" cy="117300"/>
            </a:xfrm>
            <a:custGeom>
              <a:rect b="b" l="l" r="r" t="t"/>
              <a:pathLst>
                <a:path extrusionOk="0" h="4692" w="4715">
                  <a:moveTo>
                    <a:pt x="2230" y="1277"/>
                  </a:moveTo>
                  <a:cubicBezTo>
                    <a:pt x="2741" y="1277"/>
                    <a:pt x="2973" y="1463"/>
                    <a:pt x="2973" y="1812"/>
                  </a:cubicBezTo>
                  <a:cubicBezTo>
                    <a:pt x="2973" y="2160"/>
                    <a:pt x="2741" y="2369"/>
                    <a:pt x="2299" y="2369"/>
                  </a:cubicBezTo>
                  <a:lnTo>
                    <a:pt x="1812" y="2369"/>
                  </a:lnTo>
                  <a:lnTo>
                    <a:pt x="1812" y="1277"/>
                  </a:lnTo>
                  <a:close/>
                  <a:moveTo>
                    <a:pt x="1580" y="1045"/>
                  </a:moveTo>
                  <a:lnTo>
                    <a:pt x="1580" y="3553"/>
                  </a:lnTo>
                  <a:lnTo>
                    <a:pt x="1858" y="3553"/>
                  </a:lnTo>
                  <a:lnTo>
                    <a:pt x="1858" y="2601"/>
                  </a:lnTo>
                  <a:lnTo>
                    <a:pt x="2462" y="2578"/>
                  </a:lnTo>
                  <a:lnTo>
                    <a:pt x="3089" y="3553"/>
                  </a:lnTo>
                  <a:lnTo>
                    <a:pt x="3391" y="3553"/>
                  </a:lnTo>
                  <a:lnTo>
                    <a:pt x="2741" y="2508"/>
                  </a:lnTo>
                  <a:cubicBezTo>
                    <a:pt x="3019" y="2392"/>
                    <a:pt x="3252" y="2160"/>
                    <a:pt x="3252" y="1788"/>
                  </a:cubicBezTo>
                  <a:cubicBezTo>
                    <a:pt x="3252" y="1324"/>
                    <a:pt x="2927" y="1045"/>
                    <a:pt x="2299" y="1045"/>
                  </a:cubicBezTo>
                  <a:close/>
                  <a:moveTo>
                    <a:pt x="2346" y="302"/>
                  </a:moveTo>
                  <a:cubicBezTo>
                    <a:pt x="3461" y="302"/>
                    <a:pt x="4343" y="1231"/>
                    <a:pt x="4343" y="2323"/>
                  </a:cubicBezTo>
                  <a:cubicBezTo>
                    <a:pt x="4343" y="3414"/>
                    <a:pt x="3461" y="4320"/>
                    <a:pt x="2346" y="4320"/>
                  </a:cubicBezTo>
                  <a:cubicBezTo>
                    <a:pt x="1254" y="4320"/>
                    <a:pt x="349" y="3414"/>
                    <a:pt x="349" y="2323"/>
                  </a:cubicBezTo>
                  <a:cubicBezTo>
                    <a:pt x="349" y="1208"/>
                    <a:pt x="1254" y="302"/>
                    <a:pt x="2346" y="302"/>
                  </a:cubicBezTo>
                  <a:close/>
                  <a:moveTo>
                    <a:pt x="2346" y="0"/>
                  </a:moveTo>
                  <a:cubicBezTo>
                    <a:pt x="1045" y="0"/>
                    <a:pt x="0" y="1045"/>
                    <a:pt x="0" y="2346"/>
                  </a:cubicBezTo>
                  <a:cubicBezTo>
                    <a:pt x="0" y="3623"/>
                    <a:pt x="1045" y="4691"/>
                    <a:pt x="2346" y="4691"/>
                  </a:cubicBezTo>
                  <a:cubicBezTo>
                    <a:pt x="3670" y="4691"/>
                    <a:pt x="4715" y="3623"/>
                    <a:pt x="4715" y="2346"/>
                  </a:cubicBezTo>
                  <a:cubicBezTo>
                    <a:pt x="4715" y="1045"/>
                    <a:pt x="3670" y="0"/>
                    <a:pt x="2346" y="0"/>
                  </a:cubicBezTo>
                  <a:close/>
                </a:path>
              </a:pathLst>
            </a:custGeom>
            <a:solidFill>
              <a:srgbClr val="0087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458" name="Google Shape;458;p48"/>
          <p:cNvCxnSpPr/>
          <p:nvPr/>
        </p:nvCxnSpPr>
        <p:spPr>
          <a:xfrm>
            <a:off x="4202550" y="1624400"/>
            <a:ext cx="738900" cy="0"/>
          </a:xfrm>
          <a:prstGeom prst="straightConnector1">
            <a:avLst/>
          </a:prstGeom>
          <a:noFill/>
          <a:ln cap="flat" cmpd="sng" w="381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59" name="Google Shape;459;p48"/>
          <p:cNvSpPr/>
          <p:nvPr/>
        </p:nvSpPr>
        <p:spPr>
          <a:xfrm>
            <a:off x="1410625" y="4660488"/>
            <a:ext cx="1741200" cy="483000"/>
          </a:xfrm>
          <a:prstGeom prst="horizontalScroll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600">
                <a:latin typeface="Bree Serif"/>
                <a:ea typeface="Bree Serif"/>
                <a:cs typeface="Bree Serif"/>
                <a:sym typeface="Bree Serif"/>
              </a:rPr>
              <a:t>Disclaimer here</a:t>
            </a:r>
            <a:endParaRPr i="1" sz="600"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460" name="Google Shape;460;p48"/>
          <p:cNvSpPr/>
          <p:nvPr/>
        </p:nvSpPr>
        <p:spPr>
          <a:xfrm>
            <a:off x="3264100" y="4660500"/>
            <a:ext cx="4587000" cy="483000"/>
          </a:xfrm>
          <a:prstGeom prst="horizontalScroll">
            <a:avLst>
              <a:gd fmla="val 12500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latin typeface="Bree Serif"/>
                <a:ea typeface="Bree Serif"/>
                <a:cs typeface="Bree Serif"/>
                <a:sym typeface="Bree Serif"/>
              </a:rPr>
              <a:t>CLEAR THE NOTES BEFORE EXTERNAL SHARING!</a:t>
            </a:r>
            <a:endParaRPr i="1">
              <a:latin typeface="Bree Serif"/>
              <a:ea typeface="Bree Serif"/>
              <a:cs typeface="Bree Serif"/>
              <a:sym typeface="Bree Serif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49"/>
          <p:cNvSpPr txBox="1"/>
          <p:nvPr/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Agenda, Topics, Whatever you need to know...</a:t>
            </a:r>
            <a:endParaRPr b="1" sz="25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66" name="Google Shape;466;p49"/>
          <p:cNvSpPr txBox="1"/>
          <p:nvPr/>
        </p:nvSpPr>
        <p:spPr>
          <a:xfrm>
            <a:off x="3961325" y="669500"/>
            <a:ext cx="4946400" cy="39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●"/>
            </a:pPr>
            <a:r>
              <a:rPr b="1" i="1" lang="en" sz="2400">
                <a:latin typeface="Proxima Nova"/>
                <a:ea typeface="Proxima Nova"/>
                <a:cs typeface="Proxima Nova"/>
                <a:sym typeface="Proxima Nova"/>
              </a:rPr>
              <a:t>What</a:t>
            </a:r>
            <a:endParaRPr b="1" i="1"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●"/>
            </a:pPr>
            <a:r>
              <a:rPr b="1" lang="en" sz="2400">
                <a:latin typeface="Proxima Nova"/>
                <a:ea typeface="Proxima Nova"/>
                <a:cs typeface="Proxima Nova"/>
                <a:sym typeface="Proxima Nova"/>
              </a:rPr>
              <a:t>When</a:t>
            </a:r>
            <a:endParaRPr b="1"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●"/>
            </a:pPr>
            <a:r>
              <a:rPr b="1" lang="en" sz="2400">
                <a:latin typeface="Proxima Nova"/>
                <a:ea typeface="Proxima Nova"/>
                <a:cs typeface="Proxima Nova"/>
                <a:sym typeface="Proxima Nova"/>
              </a:rPr>
              <a:t>Who</a:t>
            </a:r>
            <a:endParaRPr b="1"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○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Actors &amp; Roles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●"/>
            </a:pPr>
            <a:r>
              <a:rPr b="1" lang="en" sz="2400">
                <a:latin typeface="Proxima Nova"/>
                <a:ea typeface="Proxima Nova"/>
                <a:cs typeface="Proxima Nova"/>
                <a:sym typeface="Proxima Nova"/>
              </a:rPr>
              <a:t>How</a:t>
            </a:r>
            <a:endParaRPr b="1"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○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Process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○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Artifacts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○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Resources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○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Intangibles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●"/>
            </a:pPr>
            <a:r>
              <a:rPr b="1" lang="en" sz="2400">
                <a:latin typeface="Proxima Nova"/>
                <a:ea typeface="Proxima Nova"/>
                <a:cs typeface="Proxima Nova"/>
                <a:sym typeface="Proxima Nova"/>
              </a:rPr>
              <a:t>Beyond ATO</a:t>
            </a:r>
            <a:endParaRPr b="1"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50"/>
          <p:cNvSpPr txBox="1"/>
          <p:nvPr/>
        </p:nvSpPr>
        <p:spPr>
          <a:xfrm>
            <a:off x="193350" y="549625"/>
            <a:ext cx="2751300" cy="14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rgbClr val="00253E"/>
                </a:solidFill>
                <a:latin typeface="Proxima Nova"/>
                <a:ea typeface="Proxima Nova"/>
                <a:cs typeface="Proxima Nova"/>
                <a:sym typeface="Proxima Nova"/>
              </a:rPr>
              <a:t>Perhaps Not Covered Today, But…</a:t>
            </a:r>
            <a:endParaRPr b="1" sz="2500">
              <a:solidFill>
                <a:srgbClr val="00253E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472" name="Google Shape;472;p50"/>
          <p:cNvSpPr txBox="1"/>
          <p:nvPr/>
        </p:nvSpPr>
        <p:spPr>
          <a:xfrm>
            <a:off x="3961325" y="669500"/>
            <a:ext cx="4946400" cy="39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●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What is and why </a:t>
            </a:r>
            <a:r>
              <a:rPr lang="en" sz="2400" u="sng">
                <a:solidFill>
                  <a:srgbClr val="FFD966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Security A&amp;A</a:t>
            </a: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?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●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STIG’s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●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Configuration of PCF security services (e.g. SSO)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●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Security automation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Proxima Nova"/>
              <a:buChar char="●"/>
            </a:pPr>
            <a:r>
              <a:rPr lang="en" sz="2400">
                <a:latin typeface="Proxima Nova"/>
                <a:ea typeface="Proxima Nova"/>
                <a:cs typeface="Proxima Nova"/>
                <a:sym typeface="Proxima Nova"/>
              </a:rPr>
              <a:t>Application Security Automation</a:t>
            </a:r>
            <a:endParaRPr sz="24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51"/>
          <p:cNvSpPr txBox="1"/>
          <p:nvPr>
            <p:ph idx="1" type="subTitle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500"/>
              </a:spcBef>
              <a:spcAft>
                <a:spcPts val="1500"/>
              </a:spcAft>
              <a:buNone/>
            </a:pPr>
            <a:r>
              <a:t/>
            </a:r>
            <a:endParaRPr/>
          </a:p>
        </p:txBody>
      </p:sp>
      <p:sp>
        <p:nvSpPr>
          <p:cNvPr id="478" name="Google Shape;478;p51"/>
          <p:cNvSpPr txBox="1"/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FAQ’s, Terms &amp; Definitions  </a:t>
            </a:r>
            <a:endParaRPr/>
          </a:p>
        </p:txBody>
      </p:sp>
      <p:sp>
        <p:nvSpPr>
          <p:cNvPr id="479" name="Google Shape;479;p51"/>
          <p:cNvSpPr/>
          <p:nvPr/>
        </p:nvSpPr>
        <p:spPr>
          <a:xfrm>
            <a:off x="3340425" y="261500"/>
            <a:ext cx="5542200" cy="4622700"/>
          </a:xfrm>
          <a:prstGeom prst="rect">
            <a:avLst/>
          </a:prstGeom>
          <a:solidFill>
            <a:srgbClr val="1AB9A5">
              <a:alpha val="7310"/>
            </a:srgbClr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2"/>
                </a:solidFill>
                <a:latin typeface="Proxima Nova"/>
                <a:ea typeface="Proxima Nova"/>
                <a:cs typeface="Proxima Nova"/>
                <a:sym typeface="Proxima Nova"/>
              </a:rPr>
              <a:t>Definitions:</a:t>
            </a:r>
            <a:endParaRPr b="1" sz="1800">
              <a:solidFill>
                <a:schemeClr val="lt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Accreditation vs. A&amp;A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Authority-to-Operate (ATO)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Continuous ATO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Reciprocity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ICD 503 vs. DoD RMF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NIST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Control Correlation Identifiers (CCI’s)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SSP / BOE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POA&amp;M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Others?</a:t>
            </a:r>
            <a:endParaRPr sz="18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52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Information System Security [</a:t>
            </a:r>
            <a:r>
              <a:rPr i="1" lang="en"/>
              <a:t>fill-in-the-blank</a:t>
            </a:r>
            <a:r>
              <a:rPr lang="en"/>
              <a:t>]</a:t>
            </a:r>
            <a:endParaRPr/>
          </a:p>
        </p:txBody>
      </p:sp>
      <p:cxnSp>
        <p:nvCxnSpPr>
          <p:cNvPr id="485" name="Google Shape;485;p52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6" name="Google Shape;486;p52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87" name="Google Shape;487;p52"/>
          <p:cNvSpPr txBox="1"/>
          <p:nvPr>
            <p:ph idx="2" type="body"/>
          </p:nvPr>
        </p:nvSpPr>
        <p:spPr>
          <a:xfrm>
            <a:off x="3131100" y="900400"/>
            <a:ext cx="28710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2"/>
                </a:solidFill>
              </a:rPr>
              <a:t>Manager (ISSM)</a:t>
            </a:r>
            <a:endParaRPr b="1" sz="1800">
              <a:solidFill>
                <a:schemeClr val="lt2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lang="en" sz="1200"/>
              <a:t>A customer GPOC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b="1" lang="en" sz="1200"/>
              <a:t>Role:</a:t>
            </a:r>
            <a:r>
              <a:rPr lang="en" sz="1200"/>
              <a:t> 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/>
              <a:t>Determines &amp; request approval of C.I.A. profile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/>
              <a:t>Specifies security process and required SSP artifacts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/>
              <a:t>External liaison</a:t>
            </a:r>
            <a:br>
              <a:rPr lang="en" sz="1200"/>
            </a:b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b="1" lang="en" sz="1200"/>
              <a:t>Delivers:</a:t>
            </a:r>
            <a:endParaRPr b="1"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System Cat Memo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List of SSP artifacts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Formal submission of BOE, eMass record(s)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i="1"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Guidance to Platform Operations</a:t>
            </a:r>
            <a:endParaRPr i="1"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i="1"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POA&amp;M</a:t>
            </a:r>
            <a:endParaRPr i="1"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52"/>
          <p:cNvSpPr txBox="1"/>
          <p:nvPr>
            <p:ph idx="3" type="body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2"/>
                </a:solidFill>
              </a:rPr>
              <a:t>Customer Platform Operations</a:t>
            </a:r>
            <a:endParaRPr b="1" sz="1800">
              <a:solidFill>
                <a:schemeClr val="lt2"/>
              </a:solidFill>
            </a:endParaRPr>
          </a:p>
          <a:p>
            <a:pPr indent="-3048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lang="en" sz="1200"/>
              <a:t>Defined Goal to get to Production</a:t>
            </a:r>
            <a:endParaRPr sz="1200"/>
          </a:p>
          <a:p>
            <a:pPr indent="-3048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folHlink"/>
              </a:buClr>
              <a:buSzPts val="1200"/>
              <a:buFont typeface="Arial"/>
              <a:buChar char="■"/>
            </a:pPr>
            <a:r>
              <a:rPr lang="en" sz="1200"/>
              <a:t>Acknowledgement that Production is a Journey - not binary</a:t>
            </a:r>
            <a:endParaRPr sz="1200"/>
          </a:p>
          <a:p>
            <a:pPr indent="-3048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lang="en" sz="1200"/>
              <a:t>Identification of all parties involved in Production </a:t>
            </a:r>
            <a:endParaRPr sz="1200"/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lang="en" sz="1200"/>
              <a:t>Continuous Integration and Continuous Delivery pipelines</a:t>
            </a:r>
            <a:endParaRPr sz="1200"/>
          </a:p>
          <a:p>
            <a:pPr indent="-3048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lang="en" sz="1200"/>
              <a:t>ATO Security Approval</a:t>
            </a:r>
            <a:endParaRPr sz="1200"/>
          </a:p>
          <a:p>
            <a:pPr indent="-304800" lvl="0" marL="457200" rtl="0" algn="l">
              <a:lnSpc>
                <a:spcPct val="11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lang="en" sz="1200"/>
              <a:t>Tools &amp; automation used for application operations</a:t>
            </a:r>
            <a:endParaRPr sz="1200"/>
          </a:p>
        </p:txBody>
      </p:sp>
      <p:sp>
        <p:nvSpPr>
          <p:cNvPr id="489" name="Google Shape;489;p52"/>
          <p:cNvSpPr txBox="1"/>
          <p:nvPr>
            <p:ph idx="1" type="body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chemeClr val="lt2"/>
                </a:solidFill>
              </a:rPr>
              <a:t>Engineer (ISSE)</a:t>
            </a:r>
            <a:endParaRPr b="1" sz="1800">
              <a:solidFill>
                <a:schemeClr val="lt2"/>
              </a:solidFill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lang="en" sz="1200"/>
              <a:t>INFOSEC engineer(s)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b="1" lang="en" sz="1200"/>
              <a:t>Role:</a:t>
            </a:r>
            <a:r>
              <a:rPr lang="en" sz="1200"/>
              <a:t> 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/>
              <a:t>Produce &amp; coordinate SSP / BOE artifacts</a:t>
            </a:r>
            <a:br>
              <a:rPr lang="en" sz="1200"/>
            </a:b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b="1" lang="en" sz="1200"/>
              <a:t>Delivers:</a:t>
            </a:r>
            <a:endParaRPr b="1"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SSP / BOE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eMass record(s)</a:t>
            </a:r>
            <a:endParaRPr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3"/>
          <p:cNvSpPr txBox="1"/>
          <p:nvPr>
            <p:ph type="title"/>
          </p:nvPr>
        </p:nvSpPr>
        <p:spPr>
          <a:xfrm>
            <a:off x="192475" y="151275"/>
            <a:ext cx="8663100" cy="39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Independent Tester; Security Authorities</a:t>
            </a:r>
            <a:endParaRPr/>
          </a:p>
        </p:txBody>
      </p:sp>
      <p:cxnSp>
        <p:nvCxnSpPr>
          <p:cNvPr id="495" name="Google Shape;495;p53"/>
          <p:cNvCxnSpPr/>
          <p:nvPr/>
        </p:nvCxnSpPr>
        <p:spPr>
          <a:xfrm>
            <a:off x="60782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96" name="Google Shape;496;p53"/>
          <p:cNvCxnSpPr/>
          <p:nvPr/>
        </p:nvCxnSpPr>
        <p:spPr>
          <a:xfrm>
            <a:off x="3067886" y="-214525"/>
            <a:ext cx="0" cy="119700"/>
          </a:xfrm>
          <a:prstGeom prst="straightConnector1">
            <a:avLst/>
          </a:prstGeom>
          <a:noFill/>
          <a:ln cap="flat" cmpd="sng" w="9525">
            <a:solidFill>
              <a:srgbClr val="D9D9D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7" name="Google Shape;497;p53"/>
          <p:cNvSpPr txBox="1"/>
          <p:nvPr>
            <p:ph idx="2" type="body"/>
          </p:nvPr>
        </p:nvSpPr>
        <p:spPr>
          <a:xfrm>
            <a:off x="3131100" y="900400"/>
            <a:ext cx="28710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F6FB8"/>
                </a:solidFill>
              </a:rPr>
              <a:t>Security Control Assessor Representative (SCAR)</a:t>
            </a:r>
            <a:endParaRPr b="1" sz="1800">
              <a:solidFill>
                <a:srgbClr val="1F6FB8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lang="en" sz="1200"/>
              <a:t>GPOC from Authorizing Official organization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b="1" lang="en" sz="1200"/>
              <a:t>Role</a:t>
            </a:r>
            <a:r>
              <a:rPr b="1" lang="en" sz="1200"/>
              <a:t>:</a:t>
            </a:r>
            <a:r>
              <a:rPr lang="en" sz="1200"/>
              <a:t> 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/>
              <a:t>Adjudicates Cyber Risk Assessment Report</a:t>
            </a:r>
            <a:endParaRPr sz="1200"/>
          </a:p>
          <a:p>
            <a:pPr indent="-3048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200"/>
              <a:buFont typeface="Arial"/>
              <a:buChar char="○"/>
            </a:pPr>
            <a:r>
              <a:rPr lang="en" sz="1200"/>
              <a:t>Reviews security controls implementation</a:t>
            </a:r>
            <a:endParaRPr sz="1200"/>
          </a:p>
          <a:p>
            <a:pPr indent="0" lvl="0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b="1" lang="en" sz="1200"/>
              <a:t>Delivers</a:t>
            </a:r>
            <a:r>
              <a:rPr b="1" lang="en" sz="1200"/>
              <a:t>:</a:t>
            </a:r>
            <a:endParaRPr b="1"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Recommendation to DAO</a:t>
            </a:r>
            <a:endParaRPr i="1" sz="12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53"/>
          <p:cNvSpPr txBox="1"/>
          <p:nvPr>
            <p:ph idx="3" type="body"/>
          </p:nvPr>
        </p:nvSpPr>
        <p:spPr>
          <a:xfrm>
            <a:off x="6222125" y="900400"/>
            <a:ext cx="27294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F6FB8"/>
                </a:solidFill>
              </a:rPr>
              <a:t>Designated Authorizing Official (DAO)</a:t>
            </a:r>
            <a:endParaRPr b="1" sz="1800">
              <a:solidFill>
                <a:srgbClr val="1F6FB8"/>
              </a:solidFill>
            </a:endParaRPr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lang="en" sz="1200"/>
              <a:t>Authorizing Official</a:t>
            </a:r>
            <a:endParaRPr sz="12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b="1" lang="en" sz="1200"/>
              <a:t>Role:</a:t>
            </a:r>
            <a:r>
              <a:rPr lang="en" sz="1200"/>
              <a:t> 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/>
              <a:t>Security risk owner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/>
              <a:t>Decision-maker</a:t>
            </a:r>
            <a:br>
              <a:rPr lang="en" sz="1200"/>
            </a:b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b="1" lang="en" sz="1200"/>
              <a:t>Delivers:</a:t>
            </a:r>
            <a:endParaRPr b="1"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Grants ATO</a:t>
            </a:r>
            <a:endParaRPr sz="1200"/>
          </a:p>
        </p:txBody>
      </p:sp>
      <p:sp>
        <p:nvSpPr>
          <p:cNvPr id="499" name="Google Shape;499;p53"/>
          <p:cNvSpPr txBox="1"/>
          <p:nvPr>
            <p:ph idx="1" type="body"/>
          </p:nvPr>
        </p:nvSpPr>
        <p:spPr>
          <a:xfrm>
            <a:off x="192475" y="900400"/>
            <a:ext cx="2729400" cy="376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folHlink"/>
              </a:buClr>
              <a:buSzPts val="1100"/>
              <a:buFont typeface="Arial"/>
              <a:buNone/>
            </a:pPr>
            <a:r>
              <a:rPr b="1" lang="en" sz="1800">
                <a:solidFill>
                  <a:srgbClr val="1F6FB8"/>
                </a:solidFill>
              </a:rPr>
              <a:t>Cyber Assessor</a:t>
            </a:r>
            <a:endParaRPr b="1" sz="1800">
              <a:solidFill>
                <a:srgbClr val="1F6FB8"/>
              </a:solidFill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lang="en" sz="1200"/>
              <a:t>INFOSEC engineer(s)</a:t>
            </a: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b="1" lang="en" sz="1200"/>
              <a:t>Role:</a:t>
            </a:r>
            <a:r>
              <a:rPr lang="en" sz="1200"/>
              <a:t> 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/>
              <a:t>Third-party, Independent evaluation of IaaS and PaaS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/>
              <a:t>Manual &amp; Automated security tests (e.g. STIG)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/>
              <a:t>Reviews SSP / BOE</a:t>
            </a:r>
            <a:endParaRPr sz="1200"/>
          </a:p>
          <a:p>
            <a:pPr indent="-304800" lvl="1" marL="914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○"/>
            </a:pPr>
            <a:r>
              <a:rPr lang="en" sz="1200"/>
              <a:t>Assess security risk postures</a:t>
            </a:r>
            <a:br>
              <a:rPr lang="en" sz="1200"/>
            </a:br>
            <a:endParaRPr sz="1200"/>
          </a:p>
          <a:p>
            <a:pPr indent="-3048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roxima Nova"/>
              <a:buChar char="■"/>
            </a:pPr>
            <a:r>
              <a:rPr b="1" lang="en" sz="1200"/>
              <a:t>Delivers:</a:t>
            </a:r>
            <a:endParaRPr b="1" sz="1200"/>
          </a:p>
          <a:p>
            <a: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Cyber Risk Assessment Report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54"/>
          <p:cNvSpPr txBox="1"/>
          <p:nvPr/>
        </p:nvSpPr>
        <p:spPr>
          <a:xfrm>
            <a:off x="1236750" y="1206225"/>
            <a:ext cx="2297100" cy="164100"/>
          </a:xfrm>
          <a:prstGeom prst="rect">
            <a:avLst/>
          </a:prstGeom>
          <a:noFill/>
          <a:ln cap="flat" cmpd="sng" w="9525">
            <a:solidFill>
              <a:srgbClr val="C9DAF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6FB8"/>
              </a:buClr>
              <a:buFont typeface="Proxima Nova"/>
              <a:buNone/>
            </a:pPr>
            <a:r>
              <a:t/>
            </a:r>
            <a:endParaRPr/>
          </a:p>
        </p:txBody>
      </p:sp>
      <p:grpSp>
        <p:nvGrpSpPr>
          <p:cNvPr id="505" name="Google Shape;505;p54"/>
          <p:cNvGrpSpPr/>
          <p:nvPr/>
        </p:nvGrpSpPr>
        <p:grpSpPr>
          <a:xfrm>
            <a:off x="1179912" y="222298"/>
            <a:ext cx="5570482" cy="1361393"/>
            <a:chOff x="1179950" y="458575"/>
            <a:chExt cx="5550500" cy="4301400"/>
          </a:xfrm>
        </p:grpSpPr>
        <p:cxnSp>
          <p:nvCxnSpPr>
            <p:cNvPr id="506" name="Google Shape;506;p54"/>
            <p:cNvCxnSpPr/>
            <p:nvPr/>
          </p:nvCxnSpPr>
          <p:spPr>
            <a:xfrm>
              <a:off x="3956450" y="458575"/>
              <a:ext cx="0" cy="4301400"/>
            </a:xfrm>
            <a:prstGeom prst="straightConnector1">
              <a:avLst/>
            </a:prstGeom>
            <a:noFill/>
            <a:ln cap="flat" cmpd="sng" w="9525">
              <a:solidFill>
                <a:srgbClr val="B3B3B3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507" name="Google Shape;507;p54"/>
            <p:cNvCxnSpPr/>
            <p:nvPr/>
          </p:nvCxnSpPr>
          <p:spPr>
            <a:xfrm>
              <a:off x="6730450" y="458575"/>
              <a:ext cx="0" cy="4298400"/>
            </a:xfrm>
            <a:prstGeom prst="straightConnector1">
              <a:avLst/>
            </a:prstGeom>
            <a:noFill/>
            <a:ln cap="flat" cmpd="sng" w="9525">
              <a:solidFill>
                <a:srgbClr val="B3B3B3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508" name="Google Shape;508;p54"/>
            <p:cNvCxnSpPr/>
            <p:nvPr/>
          </p:nvCxnSpPr>
          <p:spPr>
            <a:xfrm>
              <a:off x="1179950" y="458575"/>
              <a:ext cx="0" cy="4292100"/>
            </a:xfrm>
            <a:prstGeom prst="straightConnector1">
              <a:avLst/>
            </a:prstGeom>
            <a:noFill/>
            <a:ln cap="flat" cmpd="sng" w="9525">
              <a:solidFill>
                <a:srgbClr val="B3B3B3"/>
              </a:solidFill>
              <a:prstDash val="dash"/>
              <a:round/>
              <a:headEnd len="sm" w="sm" type="none"/>
              <a:tailEnd len="sm" w="sm" type="none"/>
            </a:ln>
          </p:spPr>
        </p:cxnSp>
      </p:grpSp>
      <p:sp>
        <p:nvSpPr>
          <p:cNvPr id="509" name="Google Shape;509;p54"/>
          <p:cNvSpPr txBox="1"/>
          <p:nvPr/>
        </p:nvSpPr>
        <p:spPr>
          <a:xfrm>
            <a:off x="2315575" y="1414050"/>
            <a:ext cx="67488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6FB8"/>
              </a:buClr>
              <a:buFont typeface="Proxima Nova"/>
              <a:buNone/>
            </a:pPr>
            <a:r>
              <a:rPr b="1" lang="en" sz="700">
                <a:solidFill>
                  <a:srgbClr val="1F6FB8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Designated</a:t>
            </a:r>
            <a:r>
              <a:rPr b="1" i="0" lang="en" sz="700" u="none" cap="none" strike="noStrike">
                <a:solidFill>
                  <a:srgbClr val="1F6FB8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 Support Engineer / </a:t>
            </a:r>
            <a:r>
              <a:rPr b="1" lang="en" sz="700">
                <a:solidFill>
                  <a:srgbClr val="1F6FB8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</a:rPr>
              <a:t>Customer Reliability Engineers</a:t>
            </a:r>
            <a:endParaRPr/>
          </a:p>
        </p:txBody>
      </p:sp>
      <p:sp>
        <p:nvSpPr>
          <p:cNvPr id="510" name="Google Shape;510;p54"/>
          <p:cNvSpPr/>
          <p:nvPr/>
        </p:nvSpPr>
        <p:spPr>
          <a:xfrm>
            <a:off x="1173945" y="2226057"/>
            <a:ext cx="7837500" cy="2570400"/>
          </a:xfrm>
          <a:prstGeom prst="rect">
            <a:avLst/>
          </a:prstGeom>
          <a:solidFill>
            <a:srgbClr val="008774">
              <a:alpha val="18040"/>
            </a:srgbClr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EFEFE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511" name="Google Shape;511;p54"/>
          <p:cNvCxnSpPr/>
          <p:nvPr/>
        </p:nvCxnSpPr>
        <p:spPr>
          <a:xfrm>
            <a:off x="1204050" y="4040658"/>
            <a:ext cx="78831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512" name="Google Shape;512;p54"/>
          <p:cNvGrpSpPr/>
          <p:nvPr/>
        </p:nvGrpSpPr>
        <p:grpSpPr>
          <a:xfrm>
            <a:off x="1179911" y="1663859"/>
            <a:ext cx="5570482" cy="3138301"/>
            <a:chOff x="1179950" y="458575"/>
            <a:chExt cx="5550500" cy="4301400"/>
          </a:xfrm>
        </p:grpSpPr>
        <p:cxnSp>
          <p:nvCxnSpPr>
            <p:cNvPr id="513" name="Google Shape;513;p54"/>
            <p:cNvCxnSpPr/>
            <p:nvPr/>
          </p:nvCxnSpPr>
          <p:spPr>
            <a:xfrm>
              <a:off x="3956450" y="458575"/>
              <a:ext cx="0" cy="4301400"/>
            </a:xfrm>
            <a:prstGeom prst="straightConnector1">
              <a:avLst/>
            </a:prstGeom>
            <a:noFill/>
            <a:ln cap="flat" cmpd="sng" w="9525">
              <a:solidFill>
                <a:srgbClr val="B3B3B3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514" name="Google Shape;514;p54"/>
            <p:cNvCxnSpPr/>
            <p:nvPr/>
          </p:nvCxnSpPr>
          <p:spPr>
            <a:xfrm>
              <a:off x="6730450" y="458575"/>
              <a:ext cx="0" cy="4298400"/>
            </a:xfrm>
            <a:prstGeom prst="straightConnector1">
              <a:avLst/>
            </a:prstGeom>
            <a:noFill/>
            <a:ln cap="flat" cmpd="sng" w="9525">
              <a:solidFill>
                <a:srgbClr val="B3B3B3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515" name="Google Shape;515;p54"/>
            <p:cNvCxnSpPr/>
            <p:nvPr/>
          </p:nvCxnSpPr>
          <p:spPr>
            <a:xfrm>
              <a:off x="1179950" y="458575"/>
              <a:ext cx="0" cy="4292100"/>
            </a:xfrm>
            <a:prstGeom prst="straightConnector1">
              <a:avLst/>
            </a:prstGeom>
            <a:noFill/>
            <a:ln cap="flat" cmpd="sng" w="9525">
              <a:solidFill>
                <a:srgbClr val="B3B3B3"/>
              </a:solidFill>
              <a:prstDash val="dash"/>
              <a:round/>
              <a:headEnd len="sm" w="sm" type="none"/>
              <a:tailEnd len="sm" w="sm" type="none"/>
            </a:ln>
          </p:spPr>
        </p:cxnSp>
      </p:grpSp>
      <p:sp>
        <p:nvSpPr>
          <p:cNvPr id="516" name="Google Shape;516;p54"/>
          <p:cNvSpPr/>
          <p:nvPr/>
        </p:nvSpPr>
        <p:spPr>
          <a:xfrm>
            <a:off x="1051000" y="3463681"/>
            <a:ext cx="2930100" cy="466500"/>
          </a:xfrm>
          <a:prstGeom prst="chevron">
            <a:avLst>
              <a:gd fmla="val 12673" name="adj"/>
            </a:avLst>
          </a:prstGeom>
          <a:solidFill>
            <a:srgbClr val="00877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" sz="1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Learn about Platform and PCF Security</a:t>
            </a:r>
            <a:endParaRPr/>
          </a:p>
        </p:txBody>
      </p:sp>
      <p:cxnSp>
        <p:nvCxnSpPr>
          <p:cNvPr id="517" name="Google Shape;517;p54"/>
          <p:cNvCxnSpPr/>
          <p:nvPr/>
        </p:nvCxnSpPr>
        <p:spPr>
          <a:xfrm>
            <a:off x="0" y="1629403"/>
            <a:ext cx="91440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8" name="Google Shape;518;p54"/>
          <p:cNvSpPr txBox="1"/>
          <p:nvPr/>
        </p:nvSpPr>
        <p:spPr>
          <a:xfrm>
            <a:off x="44000" y="567565"/>
            <a:ext cx="1110900" cy="90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6FB8"/>
              </a:buClr>
              <a:buFont typeface="Proxima Nova"/>
              <a:buNone/>
            </a:pPr>
            <a:r>
              <a:rPr b="1" i="0" lang="en" sz="1300" u="none" cap="none" strike="noStrike">
                <a:solidFill>
                  <a:srgbClr val="1F6FB8"/>
                </a:solidFill>
                <a:latin typeface="Calibri"/>
                <a:ea typeface="Calibri"/>
                <a:cs typeface="Calibri"/>
                <a:sym typeface="Calibri"/>
              </a:rPr>
              <a:t>Platform Journey</a:t>
            </a:r>
            <a:endParaRPr/>
          </a:p>
        </p:txBody>
      </p:sp>
      <p:sp>
        <p:nvSpPr>
          <p:cNvPr id="519" name="Google Shape;519;p54"/>
          <p:cNvSpPr txBox="1"/>
          <p:nvPr/>
        </p:nvSpPr>
        <p:spPr>
          <a:xfrm>
            <a:off x="42300" y="1674225"/>
            <a:ext cx="1137600" cy="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9E"/>
              </a:buClr>
              <a:buFont typeface="Proxima Nova"/>
              <a:buNone/>
            </a:pPr>
            <a:r>
              <a:rPr b="1" lang="en" sz="1300">
                <a:solidFill>
                  <a:srgbClr val="00AE9E"/>
                </a:solidFill>
                <a:latin typeface="Calibri"/>
                <a:ea typeface="Calibri"/>
                <a:cs typeface="Calibri"/>
                <a:sym typeface="Calibri"/>
              </a:rPr>
              <a:t>Security Approval</a:t>
            </a:r>
            <a:endParaRPr b="1" sz="1300">
              <a:solidFill>
                <a:srgbClr val="00AE9E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9E"/>
              </a:buClr>
              <a:buFont typeface="Proxima Nova"/>
              <a:buNone/>
            </a:pPr>
            <a:r>
              <a:rPr b="1" lang="en" sz="1300">
                <a:solidFill>
                  <a:srgbClr val="00AE9E"/>
                </a:solidFill>
                <a:latin typeface="Calibri"/>
                <a:ea typeface="Calibri"/>
                <a:cs typeface="Calibri"/>
                <a:sym typeface="Calibri"/>
              </a:rPr>
              <a:t>Process</a:t>
            </a:r>
            <a:endParaRPr b="1" sz="1300">
              <a:solidFill>
                <a:srgbClr val="00AE9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0" name="Google Shape;520;p54"/>
          <p:cNvSpPr/>
          <p:nvPr/>
        </p:nvSpPr>
        <p:spPr>
          <a:xfrm>
            <a:off x="4003725" y="3463681"/>
            <a:ext cx="2771700" cy="466500"/>
          </a:xfrm>
          <a:prstGeom prst="chevron">
            <a:avLst>
              <a:gd fmla="val 12673" name="adj"/>
            </a:avLst>
          </a:prstGeom>
          <a:solidFill>
            <a:srgbClr val="008774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" sz="1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Conduct Cyber Assessment</a:t>
            </a:r>
            <a:endParaRPr/>
          </a:p>
        </p:txBody>
      </p:sp>
      <p:sp>
        <p:nvSpPr>
          <p:cNvPr id="521" name="Google Shape;521;p54"/>
          <p:cNvSpPr/>
          <p:nvPr/>
        </p:nvSpPr>
        <p:spPr>
          <a:xfrm>
            <a:off x="1067654" y="2317131"/>
            <a:ext cx="2930100" cy="539100"/>
          </a:xfrm>
          <a:prstGeom prst="chevron">
            <a:avLst>
              <a:gd fmla="val 12673" name="adj"/>
            </a:avLst>
          </a:prstGeom>
          <a:solidFill>
            <a:srgbClr val="00AE9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" sz="1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Create SSP / BOE Artifacts</a:t>
            </a:r>
            <a:endParaRPr/>
          </a:p>
        </p:txBody>
      </p:sp>
      <p:sp>
        <p:nvSpPr>
          <p:cNvPr id="522" name="Google Shape;522;p54"/>
          <p:cNvSpPr txBox="1"/>
          <p:nvPr/>
        </p:nvSpPr>
        <p:spPr>
          <a:xfrm>
            <a:off x="1200744" y="1674225"/>
            <a:ext cx="22014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9E"/>
              </a:buClr>
              <a:buFont typeface="Proxima Nova"/>
              <a:buNone/>
            </a:pPr>
            <a:r>
              <a:rPr b="1" lang="en" sz="1200">
                <a:solidFill>
                  <a:srgbClr val="048371"/>
                </a:solidFill>
                <a:latin typeface="Calibri"/>
                <a:ea typeface="Calibri"/>
                <a:cs typeface="Calibri"/>
                <a:sym typeface="Calibri"/>
              </a:rPr>
              <a:t>Educate &amp; Create SSP</a:t>
            </a:r>
            <a:endParaRPr>
              <a:solidFill>
                <a:srgbClr val="048371"/>
              </a:solidFill>
            </a:endParaRPr>
          </a:p>
        </p:txBody>
      </p:sp>
      <p:grpSp>
        <p:nvGrpSpPr>
          <p:cNvPr id="523" name="Google Shape;523;p54"/>
          <p:cNvGrpSpPr/>
          <p:nvPr/>
        </p:nvGrpSpPr>
        <p:grpSpPr>
          <a:xfrm>
            <a:off x="6775389" y="122181"/>
            <a:ext cx="2472900" cy="1037435"/>
            <a:chOff x="6775389" y="122181"/>
            <a:chExt cx="2472900" cy="1037435"/>
          </a:xfrm>
        </p:grpSpPr>
        <p:sp>
          <p:nvSpPr>
            <p:cNvPr id="524" name="Google Shape;524;p54"/>
            <p:cNvSpPr txBox="1"/>
            <p:nvPr/>
          </p:nvSpPr>
          <p:spPr>
            <a:xfrm>
              <a:off x="6775389" y="122181"/>
              <a:ext cx="2472900" cy="44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F6FB8"/>
                </a:buClr>
                <a:buFont typeface="Proxima Nova"/>
                <a:buNone/>
              </a:pPr>
              <a:r>
                <a:rPr b="1" i="0" lang="en" sz="1200" u="none" cap="none" strike="noStrike">
                  <a:solidFill>
                    <a:srgbClr val="1F6FB8"/>
                  </a:solidFill>
                  <a:latin typeface="Calibri"/>
                  <a:ea typeface="Calibri"/>
                  <a:cs typeface="Calibri"/>
                  <a:sym typeface="Calibri"/>
                </a:rPr>
                <a:t>Scale</a:t>
              </a:r>
              <a:r>
                <a:rPr b="0" i="1" lang="en" sz="10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0" i="0" lang="en" sz="9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delivery of the platform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Proxima Nova"/>
                <a:buNone/>
              </a:pPr>
              <a:r>
                <a:rPr b="0" i="0" lang="en" sz="9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with my team at my location</a:t>
              </a:r>
              <a:endParaRPr/>
            </a:p>
          </p:txBody>
        </p:sp>
        <p:sp>
          <p:nvSpPr>
            <p:cNvPr id="525" name="Google Shape;525;p54"/>
            <p:cNvSpPr/>
            <p:nvPr/>
          </p:nvSpPr>
          <p:spPr>
            <a:xfrm>
              <a:off x="6792850" y="620516"/>
              <a:ext cx="2351100" cy="539100"/>
            </a:xfrm>
            <a:prstGeom prst="chevron">
              <a:avLst>
                <a:gd fmla="val 12673" name="adj"/>
              </a:avLst>
            </a:prstGeom>
            <a:solidFill>
              <a:srgbClr val="1F6FB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Calibri"/>
                <a:buNone/>
              </a:pPr>
              <a:r>
                <a:rPr b="0" i="0" lang="en" sz="12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Use The Platform At Scale 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Calibri"/>
                <a:buNone/>
              </a:pPr>
              <a:r>
                <a:rPr b="0" i="0" lang="en" sz="800" u="none" cap="none" strike="noStrike">
                  <a:solidFill>
                    <a:srgbClr val="A4C2F4"/>
                  </a:solidFill>
                  <a:latin typeface="Calibri"/>
                  <a:ea typeface="Calibri"/>
                  <a:cs typeface="Calibri"/>
                  <a:sym typeface="Calibri"/>
                </a:rPr>
                <a:t>Culture established, Pivotal ramps down</a:t>
              </a:r>
              <a:endParaRPr/>
            </a:p>
          </p:txBody>
        </p:sp>
      </p:grpSp>
      <p:sp>
        <p:nvSpPr>
          <p:cNvPr id="526" name="Google Shape;526;p54"/>
          <p:cNvSpPr txBox="1"/>
          <p:nvPr/>
        </p:nvSpPr>
        <p:spPr>
          <a:xfrm>
            <a:off x="58175" y="2375650"/>
            <a:ext cx="10506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9E"/>
              </a:buClr>
              <a:buFont typeface="Proxima Nova"/>
              <a:buNone/>
            </a:pPr>
            <a:r>
              <a:rPr b="1" lang="en" sz="900">
                <a:solidFill>
                  <a:srgbClr val="00AE9E"/>
                </a:solidFill>
                <a:latin typeface="Calibri"/>
                <a:ea typeface="Calibri"/>
                <a:cs typeface="Calibri"/>
                <a:sym typeface="Calibri"/>
              </a:rPr>
              <a:t>Platform Owner Organization</a:t>
            </a:r>
            <a:endParaRPr b="1" sz="900">
              <a:solidFill>
                <a:srgbClr val="00AE9E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7" name="Google Shape;527;p54"/>
          <p:cNvSpPr txBox="1"/>
          <p:nvPr/>
        </p:nvSpPr>
        <p:spPr>
          <a:xfrm>
            <a:off x="28025" y="4232823"/>
            <a:ext cx="1110900" cy="33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Font typeface="Proxima Nova"/>
              <a:buNone/>
            </a:pPr>
            <a:r>
              <a:rPr b="1" lang="en" sz="900">
                <a:solidFill>
                  <a:srgbClr val="1F6FB8"/>
                </a:solidFill>
                <a:latin typeface="Calibri"/>
                <a:ea typeface="Calibri"/>
                <a:cs typeface="Calibri"/>
                <a:sym typeface="Calibri"/>
              </a:rPr>
              <a:t>Authorization</a:t>
            </a:r>
            <a:endParaRPr>
              <a:solidFill>
                <a:srgbClr val="1F6FB8"/>
              </a:solidFill>
            </a:endParaRPr>
          </a:p>
        </p:txBody>
      </p:sp>
      <p:grpSp>
        <p:nvGrpSpPr>
          <p:cNvPr id="528" name="Google Shape;528;p54"/>
          <p:cNvGrpSpPr/>
          <p:nvPr/>
        </p:nvGrpSpPr>
        <p:grpSpPr>
          <a:xfrm>
            <a:off x="1051000" y="122191"/>
            <a:ext cx="2930100" cy="1040304"/>
            <a:chOff x="1051000" y="122191"/>
            <a:chExt cx="2930100" cy="1040304"/>
          </a:xfrm>
        </p:grpSpPr>
        <p:sp>
          <p:nvSpPr>
            <p:cNvPr id="529" name="Google Shape;529;p54"/>
            <p:cNvSpPr txBox="1"/>
            <p:nvPr/>
          </p:nvSpPr>
          <p:spPr>
            <a:xfrm>
              <a:off x="1200750" y="122191"/>
              <a:ext cx="2580600" cy="44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F6FB8"/>
                </a:buClr>
                <a:buFont typeface="Proxima Nova"/>
                <a:buNone/>
              </a:pPr>
              <a:r>
                <a:rPr b="1" i="0" lang="en" sz="1200" u="none" cap="none" strike="noStrike">
                  <a:solidFill>
                    <a:srgbClr val="1F6FB8"/>
                  </a:solidFill>
                  <a:latin typeface="Calibri"/>
                  <a:ea typeface="Calibri"/>
                  <a:cs typeface="Calibri"/>
                  <a:sym typeface="Calibri"/>
                </a:rPr>
                <a:t>Start</a:t>
              </a:r>
              <a:r>
                <a:rPr b="1" i="0" lang="en" sz="10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0" i="0" lang="en" sz="9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delivering a new platform capability with Pivotal at my location and/or a Pivotal office</a:t>
              </a:r>
              <a:endParaRPr/>
            </a:p>
          </p:txBody>
        </p:sp>
        <p:sp>
          <p:nvSpPr>
            <p:cNvPr id="530" name="Google Shape;530;p54"/>
            <p:cNvSpPr/>
            <p:nvPr/>
          </p:nvSpPr>
          <p:spPr>
            <a:xfrm>
              <a:off x="1051000" y="623395"/>
              <a:ext cx="2930100" cy="539100"/>
            </a:xfrm>
            <a:prstGeom prst="chevron">
              <a:avLst>
                <a:gd fmla="val 12673" name="adj"/>
              </a:avLst>
            </a:prstGeom>
            <a:solidFill>
              <a:srgbClr val="1F6FB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Calibri"/>
                <a:buNone/>
              </a:pPr>
              <a:r>
                <a:rPr b="0" i="0" lang="en" sz="12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Launch The Platform Capability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Calibri"/>
                <a:buNone/>
              </a:pPr>
              <a:r>
                <a:rPr b="0" i="0" lang="en" sz="800" u="none" cap="none" strike="noStrike">
                  <a:solidFill>
                    <a:srgbClr val="A4C2F4"/>
                  </a:solidFill>
                  <a:latin typeface="Calibri"/>
                  <a:ea typeface="Calibri"/>
                  <a:cs typeface="Calibri"/>
                  <a:sym typeface="Calibri"/>
                </a:rPr>
                <a:t>Build a balanced product team, get an app to production</a:t>
              </a:r>
              <a:endParaRPr/>
            </a:p>
          </p:txBody>
        </p:sp>
      </p:grpSp>
      <p:grpSp>
        <p:nvGrpSpPr>
          <p:cNvPr id="531" name="Google Shape;531;p54"/>
          <p:cNvGrpSpPr/>
          <p:nvPr/>
        </p:nvGrpSpPr>
        <p:grpSpPr>
          <a:xfrm>
            <a:off x="3981148" y="122191"/>
            <a:ext cx="2794227" cy="1037425"/>
            <a:chOff x="3981148" y="122191"/>
            <a:chExt cx="2794227" cy="1037425"/>
          </a:xfrm>
        </p:grpSpPr>
        <p:sp>
          <p:nvSpPr>
            <p:cNvPr id="532" name="Google Shape;532;p54"/>
            <p:cNvSpPr txBox="1"/>
            <p:nvPr/>
          </p:nvSpPr>
          <p:spPr>
            <a:xfrm>
              <a:off x="3981148" y="122191"/>
              <a:ext cx="2794200" cy="441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F6FB8"/>
                </a:buClr>
                <a:buFont typeface="Proxima Nova"/>
                <a:buNone/>
              </a:pPr>
              <a:r>
                <a:rPr b="1" i="0" lang="en" sz="1200" u="none" cap="none" strike="noStrike">
                  <a:solidFill>
                    <a:srgbClr val="1F6FB8"/>
                  </a:solidFill>
                  <a:latin typeface="Calibri"/>
                  <a:ea typeface="Calibri"/>
                  <a:cs typeface="Calibri"/>
                  <a:sym typeface="Calibri"/>
                </a:rPr>
                <a:t>Ingrain</a:t>
              </a:r>
              <a:r>
                <a:rPr b="1" i="0" lang="en" sz="10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b="0" i="0" lang="en" sz="900" u="none" cap="none" strike="noStrik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reliability practices in my team, with Pivotal’s help</a:t>
              </a:r>
              <a:endParaRPr/>
            </a:p>
          </p:txBody>
        </p:sp>
        <p:sp>
          <p:nvSpPr>
            <p:cNvPr id="533" name="Google Shape;533;p54"/>
            <p:cNvSpPr/>
            <p:nvPr/>
          </p:nvSpPr>
          <p:spPr>
            <a:xfrm>
              <a:off x="4003675" y="620516"/>
              <a:ext cx="2771700" cy="539100"/>
            </a:xfrm>
            <a:prstGeom prst="chevron">
              <a:avLst>
                <a:gd fmla="val 12673" name="adj"/>
              </a:avLst>
            </a:prstGeom>
            <a:solidFill>
              <a:srgbClr val="1F6FB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Font typeface="Calibri"/>
                <a:buNone/>
              </a:pPr>
              <a:r>
                <a:rPr b="0" i="0" lang="en" sz="1200" u="none" cap="none" strike="noStrik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rPr>
                <a:t>Extend The Platform</a:t>
              </a:r>
              <a:endParaRPr/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lt1"/>
                </a:buClr>
                <a:buFont typeface="Calibri"/>
                <a:buNone/>
              </a:pPr>
              <a:r>
                <a:rPr b="0" i="0" lang="en" sz="800" u="none" cap="none" strike="noStrike">
                  <a:solidFill>
                    <a:srgbClr val="A4C2F4"/>
                  </a:solidFill>
                  <a:latin typeface="Calibri"/>
                  <a:ea typeface="Calibri"/>
                  <a:cs typeface="Calibri"/>
                  <a:sym typeface="Calibri"/>
                </a:rPr>
                <a:t>Launch more capabilities, cement culture + practices</a:t>
              </a:r>
              <a:endParaRPr/>
            </a:p>
          </p:txBody>
        </p:sp>
      </p:grpSp>
      <p:sp>
        <p:nvSpPr>
          <p:cNvPr id="534" name="Google Shape;534;p54"/>
          <p:cNvSpPr txBox="1"/>
          <p:nvPr/>
        </p:nvSpPr>
        <p:spPr>
          <a:xfrm>
            <a:off x="3981144" y="1674225"/>
            <a:ext cx="25008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9E"/>
              </a:buClr>
              <a:buFont typeface="Proxima Nova"/>
              <a:buNone/>
            </a:pPr>
            <a:r>
              <a:rPr b="1" lang="en" sz="1200">
                <a:solidFill>
                  <a:srgbClr val="048371"/>
                </a:solidFill>
                <a:latin typeface="Calibri"/>
                <a:ea typeface="Calibri"/>
                <a:cs typeface="Calibri"/>
                <a:sym typeface="Calibri"/>
              </a:rPr>
              <a:t>Cyber Assessment</a:t>
            </a:r>
            <a:r>
              <a:rPr b="1" i="0" lang="en" sz="1000" u="none" cap="none" strike="noStrike">
                <a:solidFill>
                  <a:srgbClr val="04837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>
              <a:solidFill>
                <a:srgbClr val="048371"/>
              </a:solidFill>
            </a:endParaRPr>
          </a:p>
        </p:txBody>
      </p:sp>
      <p:sp>
        <p:nvSpPr>
          <p:cNvPr id="535" name="Google Shape;535;p54"/>
          <p:cNvSpPr/>
          <p:nvPr/>
        </p:nvSpPr>
        <p:spPr>
          <a:xfrm>
            <a:off x="4003675" y="2323906"/>
            <a:ext cx="2771700" cy="525000"/>
          </a:xfrm>
          <a:prstGeom prst="chevron">
            <a:avLst>
              <a:gd fmla="val 12673" name="adj"/>
            </a:avLst>
          </a:prstGeom>
          <a:solidFill>
            <a:srgbClr val="00AE9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" sz="1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Support Testers; Inform DAO; Conf Mgt</a:t>
            </a:r>
            <a:endParaRPr/>
          </a:p>
        </p:txBody>
      </p:sp>
      <p:sp>
        <p:nvSpPr>
          <p:cNvPr id="536" name="Google Shape;536;p54"/>
          <p:cNvSpPr/>
          <p:nvPr/>
        </p:nvSpPr>
        <p:spPr>
          <a:xfrm>
            <a:off x="6791375" y="4167900"/>
            <a:ext cx="1050600" cy="466500"/>
          </a:xfrm>
          <a:prstGeom prst="chevron">
            <a:avLst>
              <a:gd fmla="val 12673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t/>
            </a: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" sz="1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Adjudicate &amp; Grant ATO!</a:t>
            </a: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t/>
            </a: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7" name="Google Shape;537;p54"/>
          <p:cNvSpPr txBox="1"/>
          <p:nvPr/>
        </p:nvSpPr>
        <p:spPr>
          <a:xfrm>
            <a:off x="6775393" y="1674225"/>
            <a:ext cx="22971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9E"/>
              </a:buClr>
              <a:buFont typeface="Proxima Nova"/>
              <a:buNone/>
            </a:pPr>
            <a:r>
              <a:rPr b="1" lang="en" sz="1200">
                <a:solidFill>
                  <a:srgbClr val="048371"/>
                </a:solidFill>
                <a:latin typeface="Calibri"/>
                <a:ea typeface="Calibri"/>
                <a:cs typeface="Calibri"/>
                <a:sym typeface="Calibri"/>
              </a:rPr>
              <a:t>Decision Point</a:t>
            </a:r>
            <a:endParaRPr>
              <a:solidFill>
                <a:srgbClr val="048371"/>
              </a:solidFill>
            </a:endParaRPr>
          </a:p>
        </p:txBody>
      </p:sp>
      <p:sp>
        <p:nvSpPr>
          <p:cNvPr id="538" name="Google Shape;538;p54"/>
          <p:cNvSpPr/>
          <p:nvPr/>
        </p:nvSpPr>
        <p:spPr>
          <a:xfrm>
            <a:off x="6791375" y="2331300"/>
            <a:ext cx="2183100" cy="261000"/>
          </a:xfrm>
          <a:prstGeom prst="chevron">
            <a:avLst>
              <a:gd fmla="val 12673" name="adj"/>
            </a:avLst>
          </a:prstGeom>
          <a:solidFill>
            <a:srgbClr val="00AE9E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Day 2 Platform Security Operations</a:t>
            </a:r>
            <a:endParaRPr b="0" i="0" sz="10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39" name="Google Shape;539;p54"/>
          <p:cNvSpPr/>
          <p:nvPr/>
        </p:nvSpPr>
        <p:spPr>
          <a:xfrm>
            <a:off x="6777477" y="2643625"/>
            <a:ext cx="2201400" cy="261000"/>
          </a:xfrm>
          <a:prstGeom prst="chevron">
            <a:avLst>
              <a:gd fmla="val 12673" name="adj"/>
            </a:avLst>
          </a:prstGeom>
          <a:solidFill>
            <a:srgbClr val="00AE9E"/>
          </a:solidFill>
          <a:ln cap="flat" cmpd="sng" w="9525">
            <a:solidFill>
              <a:srgbClr val="D9D9D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" sz="10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Address POA&amp;M’s</a:t>
            </a:r>
            <a:endParaRPr sz="1000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t/>
            </a:r>
            <a:endParaRPr b="0" i="0" sz="7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0" name="Google Shape;540;p54"/>
          <p:cNvSpPr txBox="1"/>
          <p:nvPr/>
        </p:nvSpPr>
        <p:spPr>
          <a:xfrm>
            <a:off x="1357565" y="1204790"/>
            <a:ext cx="11109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6FB8"/>
              </a:buClr>
              <a:buFont typeface="Proxima Nova"/>
              <a:buNone/>
            </a:pPr>
            <a:r>
              <a:rPr b="1" i="0" lang="en" sz="700" u="none" cap="none" strike="noStrike">
                <a:solidFill>
                  <a:srgbClr val="1F6FB8"/>
                </a:solidFill>
                <a:latin typeface="Calibri"/>
                <a:ea typeface="Calibri"/>
                <a:cs typeface="Calibri"/>
                <a:sym typeface="Calibri"/>
              </a:rPr>
              <a:t>Pivotal Platform Dojo</a:t>
            </a:r>
            <a:endParaRPr/>
          </a:p>
        </p:txBody>
      </p:sp>
      <p:sp>
        <p:nvSpPr>
          <p:cNvPr id="541" name="Google Shape;541;p54"/>
          <p:cNvSpPr txBox="1"/>
          <p:nvPr/>
        </p:nvSpPr>
        <p:spPr>
          <a:xfrm>
            <a:off x="4791200" y="2927625"/>
            <a:ext cx="19593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0E0E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9E"/>
              </a:buClr>
              <a:buFont typeface="Proxima Nova"/>
              <a:buNone/>
            </a:pPr>
            <a:r>
              <a:rPr b="1" lang="en" sz="700">
                <a:solidFill>
                  <a:srgbClr val="00AE9E"/>
                </a:solidFill>
                <a:latin typeface="Calibri"/>
                <a:ea typeface="Calibri"/>
                <a:cs typeface="Calibri"/>
                <a:sym typeface="Calibri"/>
              </a:rPr>
              <a:t>Update BOE; Submit eMass Record</a:t>
            </a:r>
            <a:endParaRPr/>
          </a:p>
        </p:txBody>
      </p:sp>
      <p:sp>
        <p:nvSpPr>
          <p:cNvPr id="542" name="Google Shape;542;p54"/>
          <p:cNvSpPr txBox="1"/>
          <p:nvPr/>
        </p:nvSpPr>
        <p:spPr>
          <a:xfrm>
            <a:off x="4791200" y="3094250"/>
            <a:ext cx="19593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0E0E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9E"/>
              </a:buClr>
              <a:buFont typeface="Proxima Nova"/>
              <a:buNone/>
            </a:pPr>
            <a:r>
              <a:rPr b="1" lang="en" sz="700">
                <a:solidFill>
                  <a:srgbClr val="00AE9E"/>
                </a:solidFill>
                <a:latin typeface="Calibri"/>
                <a:ea typeface="Calibri"/>
                <a:cs typeface="Calibri"/>
                <a:sym typeface="Calibri"/>
              </a:rPr>
              <a:t>Create App Control Inheritance</a:t>
            </a:r>
            <a:endParaRPr/>
          </a:p>
        </p:txBody>
      </p:sp>
      <p:sp>
        <p:nvSpPr>
          <p:cNvPr id="543" name="Google Shape;543;p54"/>
          <p:cNvSpPr txBox="1"/>
          <p:nvPr/>
        </p:nvSpPr>
        <p:spPr>
          <a:xfrm>
            <a:off x="2343693" y="2927625"/>
            <a:ext cx="23973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0E0E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9E"/>
              </a:buClr>
              <a:buFont typeface="Proxima Nova"/>
              <a:buNone/>
            </a:pPr>
            <a:r>
              <a:rPr b="1" lang="en" sz="700">
                <a:solidFill>
                  <a:srgbClr val="00AE9E"/>
                </a:solidFill>
                <a:latin typeface="Calibri"/>
                <a:ea typeface="Calibri"/>
                <a:cs typeface="Calibri"/>
                <a:sym typeface="Calibri"/>
              </a:rPr>
              <a:t>Inform Platform Operations</a:t>
            </a:r>
            <a:endParaRPr/>
          </a:p>
        </p:txBody>
      </p:sp>
      <p:sp>
        <p:nvSpPr>
          <p:cNvPr id="544" name="Google Shape;544;p54"/>
          <p:cNvSpPr txBox="1"/>
          <p:nvPr/>
        </p:nvSpPr>
        <p:spPr>
          <a:xfrm>
            <a:off x="5778275" y="3278956"/>
            <a:ext cx="20637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0E0E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9E"/>
              </a:buClr>
              <a:buFont typeface="Proxima Nova"/>
              <a:buNone/>
            </a:pPr>
            <a:r>
              <a:rPr b="1" lang="en" sz="700">
                <a:solidFill>
                  <a:srgbClr val="00AE9E"/>
                </a:solidFill>
                <a:latin typeface="Calibri"/>
                <a:ea typeface="Calibri"/>
                <a:cs typeface="Calibri"/>
                <a:sym typeface="Calibri"/>
              </a:rPr>
              <a:t>OnBoard Applications!</a:t>
            </a:r>
            <a:endParaRPr/>
          </a:p>
        </p:txBody>
      </p:sp>
      <p:sp>
        <p:nvSpPr>
          <p:cNvPr id="545" name="Google Shape;545;p54"/>
          <p:cNvSpPr txBox="1"/>
          <p:nvPr/>
        </p:nvSpPr>
        <p:spPr>
          <a:xfrm>
            <a:off x="4974582" y="1204790"/>
            <a:ext cx="10506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6FB8"/>
              </a:buClr>
              <a:buFont typeface="Proxima Nova"/>
              <a:buNone/>
            </a:pPr>
            <a:r>
              <a:rPr b="1" i="0" lang="en" sz="700" u="none" cap="none" strike="noStrike">
                <a:solidFill>
                  <a:srgbClr val="1F6FB8"/>
                </a:solidFill>
                <a:latin typeface="Calibri"/>
                <a:ea typeface="Calibri"/>
                <a:cs typeface="Calibri"/>
                <a:sym typeface="Calibri"/>
              </a:rPr>
              <a:t>Pivotal Platform Dojo</a:t>
            </a:r>
            <a:endParaRPr/>
          </a:p>
        </p:txBody>
      </p:sp>
      <p:sp>
        <p:nvSpPr>
          <p:cNvPr id="546" name="Google Shape;546;p54"/>
          <p:cNvSpPr txBox="1"/>
          <p:nvPr/>
        </p:nvSpPr>
        <p:spPr>
          <a:xfrm>
            <a:off x="7576582" y="1204778"/>
            <a:ext cx="10506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9DAF8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6FB8"/>
              </a:buClr>
              <a:buFont typeface="Proxima Nova"/>
              <a:buNone/>
            </a:pPr>
            <a:r>
              <a:rPr b="1" i="0" lang="en" sz="700" u="none" cap="none" strike="noStrike">
                <a:solidFill>
                  <a:srgbClr val="1F6FB8"/>
                </a:solidFill>
                <a:latin typeface="Calibri"/>
                <a:ea typeface="Calibri"/>
                <a:cs typeface="Calibri"/>
                <a:sym typeface="Calibri"/>
              </a:rPr>
              <a:t>Pivotal Platform Dojo</a:t>
            </a:r>
            <a:endParaRPr/>
          </a:p>
        </p:txBody>
      </p:sp>
      <p:sp>
        <p:nvSpPr>
          <p:cNvPr id="547" name="Google Shape;547;p54"/>
          <p:cNvSpPr txBox="1"/>
          <p:nvPr/>
        </p:nvSpPr>
        <p:spPr>
          <a:xfrm>
            <a:off x="2539650" y="1206225"/>
            <a:ext cx="8625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6FB8"/>
              </a:buClr>
              <a:buFont typeface="Proxima Nova"/>
              <a:buNone/>
            </a:pPr>
            <a:r>
              <a:rPr b="1" lang="en" sz="700">
                <a:solidFill>
                  <a:srgbClr val="1F6FB8"/>
                </a:solidFill>
                <a:latin typeface="Calibri"/>
                <a:ea typeface="Calibri"/>
                <a:cs typeface="Calibri"/>
                <a:sym typeface="Calibri"/>
              </a:rPr>
              <a:t>PKS Small Deploy</a:t>
            </a:r>
            <a:endParaRPr/>
          </a:p>
        </p:txBody>
      </p:sp>
      <p:sp>
        <p:nvSpPr>
          <p:cNvPr id="548" name="Google Shape;548;p54"/>
          <p:cNvSpPr txBox="1"/>
          <p:nvPr/>
        </p:nvSpPr>
        <p:spPr>
          <a:xfrm>
            <a:off x="3797750" y="1206225"/>
            <a:ext cx="4872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6FB8"/>
              </a:buClr>
              <a:buFont typeface="Proxima Nova"/>
              <a:buNone/>
            </a:pPr>
            <a:r>
              <a:rPr b="1" lang="en" sz="600">
                <a:solidFill>
                  <a:srgbClr val="1F6FB8"/>
                </a:solidFill>
                <a:latin typeface="Calibri"/>
                <a:ea typeface="Calibri"/>
                <a:cs typeface="Calibri"/>
                <a:sym typeface="Calibri"/>
              </a:rPr>
              <a:t>Platform Health Check</a:t>
            </a:r>
            <a:endParaRPr sz="600"/>
          </a:p>
        </p:txBody>
      </p:sp>
      <p:sp>
        <p:nvSpPr>
          <p:cNvPr id="549" name="Google Shape;549;p54"/>
          <p:cNvSpPr txBox="1"/>
          <p:nvPr/>
        </p:nvSpPr>
        <p:spPr>
          <a:xfrm>
            <a:off x="6481075" y="1204788"/>
            <a:ext cx="4872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C9DAF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6FB8"/>
              </a:buClr>
              <a:buFont typeface="Proxima Nova"/>
              <a:buNone/>
            </a:pPr>
            <a:r>
              <a:rPr b="1" lang="en" sz="600">
                <a:solidFill>
                  <a:srgbClr val="1F6FB8"/>
                </a:solidFill>
                <a:latin typeface="Calibri"/>
                <a:ea typeface="Calibri"/>
                <a:cs typeface="Calibri"/>
                <a:sym typeface="Calibri"/>
              </a:rPr>
              <a:t>Platform Health Check</a:t>
            </a:r>
            <a:endParaRPr sz="600"/>
          </a:p>
        </p:txBody>
      </p:sp>
      <p:sp>
        <p:nvSpPr>
          <p:cNvPr id="550" name="Google Shape;550;p54"/>
          <p:cNvSpPr txBox="1"/>
          <p:nvPr/>
        </p:nvSpPr>
        <p:spPr>
          <a:xfrm>
            <a:off x="26550" y="3197269"/>
            <a:ext cx="1110900" cy="5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8774"/>
              </a:buClr>
              <a:buFont typeface="Proxima Nova"/>
              <a:buNone/>
            </a:pPr>
            <a:r>
              <a:rPr b="1" lang="en" sz="900">
                <a:solidFill>
                  <a:srgbClr val="008774"/>
                </a:solidFill>
                <a:latin typeface="Calibri"/>
                <a:ea typeface="Calibri"/>
                <a:cs typeface="Calibri"/>
                <a:sym typeface="Calibri"/>
              </a:rPr>
              <a:t>Independent Testing</a:t>
            </a:r>
            <a:endParaRPr/>
          </a:p>
        </p:txBody>
      </p:sp>
      <p:sp>
        <p:nvSpPr>
          <p:cNvPr id="551" name="Google Shape;551;p54"/>
          <p:cNvSpPr/>
          <p:nvPr/>
        </p:nvSpPr>
        <p:spPr>
          <a:xfrm>
            <a:off x="1067650" y="4168475"/>
            <a:ext cx="2930100" cy="466500"/>
          </a:xfrm>
          <a:prstGeom prst="chevron">
            <a:avLst>
              <a:gd fmla="val 12673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" sz="1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Learn about Platform and PCF Security</a:t>
            </a:r>
            <a:endParaRPr/>
          </a:p>
        </p:txBody>
      </p:sp>
      <p:sp>
        <p:nvSpPr>
          <p:cNvPr id="552" name="Google Shape;552;p54"/>
          <p:cNvSpPr/>
          <p:nvPr/>
        </p:nvSpPr>
        <p:spPr>
          <a:xfrm>
            <a:off x="3991050" y="4168775"/>
            <a:ext cx="2794200" cy="466500"/>
          </a:xfrm>
          <a:prstGeom prst="chevron">
            <a:avLst>
              <a:gd fmla="val 12673" name="adj"/>
            </a:avLst>
          </a:prstGeom>
          <a:solidFill>
            <a:srgbClr val="0097A7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Calibri"/>
              <a:buNone/>
            </a:pPr>
            <a:r>
              <a:rPr lang="en" sz="1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Inform and Advise</a:t>
            </a: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3" name="Google Shape;553;p54"/>
          <p:cNvSpPr/>
          <p:nvPr/>
        </p:nvSpPr>
        <p:spPr>
          <a:xfrm>
            <a:off x="7753400" y="3568838"/>
            <a:ext cx="765000" cy="692700"/>
          </a:xfrm>
          <a:prstGeom prst="star5">
            <a:avLst>
              <a:gd fmla="val 19098" name="adj"/>
              <a:gd fmla="val 105146" name="hf"/>
              <a:gd fmla="val 110557" name="vf"/>
            </a:avLst>
          </a:prstGeom>
          <a:solidFill>
            <a:srgbClr val="FFFF00"/>
          </a:solidFill>
          <a:ln cap="flat" cmpd="sng" w="9525">
            <a:solidFill>
              <a:srgbClr val="04837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54"/>
          <p:cNvSpPr txBox="1"/>
          <p:nvPr/>
        </p:nvSpPr>
        <p:spPr>
          <a:xfrm>
            <a:off x="7843850" y="3687775"/>
            <a:ext cx="584100" cy="44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Bree Serif"/>
                <a:ea typeface="Bree Serif"/>
                <a:cs typeface="Bree Serif"/>
                <a:sym typeface="Bree Serif"/>
              </a:rPr>
              <a:t>Go Live!</a:t>
            </a:r>
            <a:endParaRPr>
              <a:latin typeface="Bree Serif"/>
              <a:ea typeface="Bree Serif"/>
              <a:cs typeface="Bree Serif"/>
              <a:sym typeface="Bree Serif"/>
            </a:endParaRPr>
          </a:p>
        </p:txBody>
      </p:sp>
      <p:sp>
        <p:nvSpPr>
          <p:cNvPr id="555" name="Google Shape;555;p54"/>
          <p:cNvSpPr txBox="1"/>
          <p:nvPr/>
        </p:nvSpPr>
        <p:spPr>
          <a:xfrm>
            <a:off x="2970050" y="4638250"/>
            <a:ext cx="1959300" cy="1641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D0E0E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AE9E"/>
              </a:buClr>
              <a:buFont typeface="Proxima Nova"/>
              <a:buNone/>
            </a:pPr>
            <a:r>
              <a:rPr b="1" lang="en" sz="700">
                <a:solidFill>
                  <a:srgbClr val="00AE9E"/>
                </a:solidFill>
                <a:latin typeface="Calibri"/>
                <a:ea typeface="Calibri"/>
                <a:cs typeface="Calibri"/>
                <a:sym typeface="Calibri"/>
              </a:rPr>
              <a:t>App Authorization Approach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55"/>
          <p:cNvSpPr txBox="1"/>
          <p:nvPr>
            <p:ph type="title"/>
          </p:nvPr>
        </p:nvSpPr>
        <p:spPr>
          <a:xfrm>
            <a:off x="193350" y="549625"/>
            <a:ext cx="2751300" cy="147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Security Plan / Body of Evidence artifacts</a:t>
            </a:r>
            <a:endParaRPr/>
          </a:p>
        </p:txBody>
      </p:sp>
      <p:sp>
        <p:nvSpPr>
          <p:cNvPr id="561" name="Google Shape;561;p55"/>
          <p:cNvSpPr txBox="1"/>
          <p:nvPr>
            <p:ph idx="1" type="subTitle"/>
          </p:nvPr>
        </p:nvSpPr>
        <p:spPr>
          <a:xfrm>
            <a:off x="193350" y="2274300"/>
            <a:ext cx="2751300" cy="14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500"/>
              </a:spcAft>
              <a:buNone/>
            </a:pPr>
            <a:r>
              <a:rPr lang="en" sz="3000"/>
              <a:t>+/-</a:t>
            </a:r>
            <a:endParaRPr sz="3000"/>
          </a:p>
        </p:txBody>
      </p:sp>
      <p:sp>
        <p:nvSpPr>
          <p:cNvPr id="562" name="Google Shape;562;p55"/>
          <p:cNvSpPr txBox="1"/>
          <p:nvPr>
            <p:ph idx="2" type="body"/>
          </p:nvPr>
        </p:nvSpPr>
        <p:spPr>
          <a:xfrm>
            <a:off x="3810675" y="549625"/>
            <a:ext cx="5047200" cy="41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 u="sng">
                <a:solidFill>
                  <a:srgbClr val="0097A7"/>
                </a:solidFill>
                <a:hlinkClick r:id="rId3"/>
              </a:rPr>
              <a:t>Platform CONOPS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 u="sng">
                <a:solidFill>
                  <a:srgbClr val="0097A7"/>
                </a:solidFill>
                <a:hlinkClick r:id="rId4"/>
              </a:rPr>
              <a:t>Security Controls Traceability Matrix (SCTM)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 u="sng">
                <a:solidFill>
                  <a:srgbClr val="0097A7"/>
                </a:solidFill>
                <a:hlinkClick r:id="rId5"/>
              </a:rPr>
              <a:t>Ports, Protocols &amp; Services list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 u="sng">
                <a:solidFill>
                  <a:srgbClr val="0097A7"/>
                </a:solidFill>
                <a:hlinkClick r:id="rId6"/>
              </a:rPr>
              <a:t>Justifications</a:t>
            </a:r>
            <a:r>
              <a:rPr lang="en" sz="1800">
                <a:solidFill>
                  <a:srgbClr val="595959"/>
                </a:solidFill>
              </a:rPr>
              <a:t> (If Required)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●"/>
            </a:pPr>
            <a:r>
              <a:rPr lang="en" sz="1800">
                <a:solidFill>
                  <a:srgbClr val="595959"/>
                </a:solidFill>
              </a:rPr>
              <a:t>Systems Architecture diagrams</a:t>
            </a:r>
            <a:endParaRPr sz="1800">
              <a:solidFill>
                <a:srgbClr val="595959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rgbClr val="595959"/>
                </a:solidFill>
              </a:rPr>
              <a:t>Network</a:t>
            </a:r>
            <a:endParaRPr sz="1800">
              <a:solidFill>
                <a:srgbClr val="595959"/>
              </a:solidFill>
            </a:endParaRPr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■"/>
            </a:pPr>
            <a:r>
              <a:rPr lang="en" sz="1800">
                <a:solidFill>
                  <a:srgbClr val="595959"/>
                </a:solidFill>
              </a:rPr>
              <a:t>Layer 2 (PCF Internal)</a:t>
            </a:r>
            <a:endParaRPr sz="1800">
              <a:solidFill>
                <a:srgbClr val="595959"/>
              </a:solidFill>
            </a:endParaRPr>
          </a:p>
          <a:p>
            <a:pPr indent="-3429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■"/>
            </a:pPr>
            <a:r>
              <a:rPr lang="en" sz="1800">
                <a:solidFill>
                  <a:srgbClr val="595959"/>
                </a:solidFill>
              </a:rPr>
              <a:t>Layer 3 (PCF Ingress / Egress)</a:t>
            </a:r>
            <a:endParaRPr sz="1800">
              <a:solidFill>
                <a:srgbClr val="595959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rgbClr val="595959"/>
                </a:solidFill>
              </a:rPr>
              <a:t>PCF Components</a:t>
            </a:r>
            <a:endParaRPr sz="1800">
              <a:solidFill>
                <a:srgbClr val="595959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rgbClr val="595959"/>
                </a:solidFill>
              </a:rPr>
              <a:t>PCF within the CI/CD flow</a:t>
            </a:r>
            <a:endParaRPr sz="1800">
              <a:solidFill>
                <a:srgbClr val="595959"/>
              </a:solidFill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Font typeface="Proxima Nova"/>
              <a:buChar char="○"/>
            </a:pPr>
            <a:r>
              <a:rPr lang="en" sz="1800">
                <a:solidFill>
                  <a:srgbClr val="595959"/>
                </a:solidFill>
              </a:rPr>
              <a:t>App End-User relation to PCF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Pivotal Presentation Theme v1">
  <a:themeElements>
    <a:clrScheme name="Custom 8">
      <a:dk1>
        <a:srgbClr val="00253E"/>
      </a:dk1>
      <a:lt1>
        <a:srgbClr val="434343"/>
      </a:lt1>
      <a:dk2>
        <a:srgbClr val="999999"/>
      </a:dk2>
      <a:lt2>
        <a:srgbClr val="1AB9A5"/>
      </a:lt2>
      <a:accent1>
        <a:srgbClr val="D5EDEA"/>
      </a:accent1>
      <a:accent2>
        <a:srgbClr val="009FDF"/>
      </a:accent2>
      <a:accent3>
        <a:srgbClr val="0066AB"/>
      </a:accent3>
      <a:accent4>
        <a:srgbClr val="2E3092"/>
      </a:accent4>
      <a:accent5>
        <a:srgbClr val="F27062"/>
      </a:accent5>
      <a:accent6>
        <a:srgbClr val="F7DC5F"/>
      </a:accent6>
      <a:hlink>
        <a:srgbClr val="009FDF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